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94" r:id="rId6"/>
    <p:sldId id="295" r:id="rId7"/>
    <p:sldId id="296" r:id="rId8"/>
    <p:sldId id="262" r:id="rId9"/>
    <p:sldId id="263" r:id="rId10"/>
    <p:sldId id="265" r:id="rId11"/>
    <p:sldId id="266" r:id="rId12"/>
    <p:sldId id="267" r:id="rId13"/>
    <p:sldId id="297" r:id="rId14"/>
    <p:sldId id="298" r:id="rId15"/>
    <p:sldId id="299" r:id="rId16"/>
    <p:sldId id="300" r:id="rId17"/>
    <p:sldId id="301" r:id="rId18"/>
    <p:sldId id="302" r:id="rId19"/>
    <p:sldId id="303" r:id="rId20"/>
    <p:sldId id="275" r:id="rId21"/>
    <p:sldId id="276" r:id="rId22"/>
    <p:sldId id="304" r:id="rId23"/>
    <p:sldId id="277" r:id="rId24"/>
    <p:sldId id="279" r:id="rId25"/>
    <p:sldId id="280" r:id="rId26"/>
    <p:sldId id="281" r:id="rId27"/>
    <p:sldId id="282" r:id="rId28"/>
    <p:sldId id="283" r:id="rId29"/>
    <p:sldId id="284" r:id="rId30"/>
    <p:sldId id="285" r:id="rId31"/>
    <p:sldId id="286" r:id="rId32"/>
    <p:sldId id="293" r:id="rId33"/>
    <p:sldId id="305" r:id="rId34"/>
    <p:sldId id="306" r:id="rId35"/>
    <p:sldId id="307" r:id="rId36"/>
    <p:sldId id="29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Состав акционеров - владельцев более 5% уставного капитала ПАО "МРСК Юга" на </a:t>
            </a:r>
            <a:r>
              <a:rPr lang="ru-RU" dirty="0" smtClean="0"/>
              <a:t>31.12.2017</a:t>
            </a:r>
            <a:endParaRPr lang="ru-RU"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20"/>
      <c:rotY val="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78828828828829"/>
          <c:y val="0.22536336324542974"/>
          <c:w val="0.8254504504504504"/>
          <c:h val="0.46674468683933212"/>
        </c:manualLayout>
      </c:layout>
      <c:pie3DChart>
        <c:varyColors val="1"/>
        <c:ser>
          <c:idx val="0"/>
          <c:order val="0"/>
          <c:tx>
            <c:strRef>
              <c:f>Лист1!$C$1</c:f>
              <c:strCache>
                <c:ptCount val="1"/>
                <c:pt idx="0">
                  <c:v>Состав акционеров на 13.03.2017 (последнюю дату закрытия реестра владельцев именных ценных бумаг)</c:v>
                </c:pt>
              </c:strCache>
            </c:strRef>
          </c:tx>
          <c:explosion val="36"/>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Лист1!$B$2:$B$11</c:f>
              <c:strCache>
                <c:ptCount val="4"/>
                <c:pt idx="0">
                  <c:v>Публичное акционерное общество «Российские сети»</c:v>
                </c:pt>
                <c:pt idx="1">
                  <c:v>PROTSVETANIYE HOLDINGS LIMITED</c:v>
                </c:pt>
                <c:pt idx="2">
                  <c:v>Государственная доля</c:v>
                </c:pt>
                <c:pt idx="3">
                  <c:v>Остальные</c:v>
                </c:pt>
              </c:strCache>
            </c:strRef>
          </c:cat>
          <c:val>
            <c:numRef>
              <c:f>Лист1!$C$2:$C$11</c:f>
              <c:numCache>
                <c:formatCode>General</c:formatCode>
                <c:ptCount val="4"/>
                <c:pt idx="0">
                  <c:v>65.12</c:v>
                </c:pt>
                <c:pt idx="1">
                  <c:v>7.71</c:v>
                </c:pt>
                <c:pt idx="2">
                  <c:v>0.1</c:v>
                </c:pt>
                <c:pt idx="3" formatCode="0.00">
                  <c:v>27.07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0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2632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9948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403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693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627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Только заголовок">
    <p:spTree>
      <p:nvGrpSpPr>
        <p:cNvPr id="1" name=""/>
        <p:cNvGrpSpPr/>
        <p:nvPr/>
      </p:nvGrpSpPr>
      <p:grpSpPr>
        <a:xfrm>
          <a:off x="0" y="0"/>
          <a:ext cx="0" cy="0"/>
          <a:chOff x="0" y="0"/>
          <a:chExt cx="0" cy="0"/>
        </a:xfrm>
      </p:grpSpPr>
      <p:sp>
        <p:nvSpPr>
          <p:cNvPr id="4" name="Slide Number Placeholder 5"/>
          <p:cNvSpPr txBox="1">
            <a:spLocks/>
          </p:cNvSpPr>
          <p:nvPr userDrawn="1"/>
        </p:nvSpPr>
        <p:spPr>
          <a:xfrm>
            <a:off x="132506" y="6356450"/>
            <a:ext cx="2132707" cy="364628"/>
          </a:xfrm>
          <a:prstGeom prst="rect">
            <a:avLst/>
          </a:prstGeom>
        </p:spPr>
        <p:txBody>
          <a:bodyPr lIns="91018" tIns="45497" rIns="91018" bIns="45497" anchor="ctr"/>
          <a:lstStyle>
            <a:lvl1pPr algn="l">
              <a:defRPr/>
            </a:lvl1pPr>
          </a:lstStyle>
          <a:p>
            <a:pPr defTabSz="910129" fontAlgn="base">
              <a:spcBef>
                <a:spcPct val="0"/>
              </a:spcBef>
              <a:spcAft>
                <a:spcPct val="0"/>
              </a:spcAft>
              <a:defRPr/>
            </a:pPr>
            <a:endParaRPr lang="en-US" sz="1200" dirty="0" smtClean="0">
              <a:solidFill>
                <a:prstClr val="black">
                  <a:tint val="75000"/>
                </a:prstClr>
              </a:solidFill>
            </a:endParaRPr>
          </a:p>
        </p:txBody>
      </p:sp>
      <p:sp>
        <p:nvSpPr>
          <p:cNvPr id="5" name="Slide Number Placeholder 5"/>
          <p:cNvSpPr>
            <a:spLocks noGrp="1"/>
          </p:cNvSpPr>
          <p:nvPr>
            <p:ph type="sldNum" sz="quarter" idx="10"/>
          </p:nvPr>
        </p:nvSpPr>
        <p:spPr>
          <a:xfrm>
            <a:off x="8471292" y="6356614"/>
            <a:ext cx="439048" cy="364629"/>
          </a:xfrm>
          <a:prstGeom prst="rect">
            <a:avLst/>
          </a:prstGeom>
        </p:spPr>
        <p:txBody>
          <a:bodyPr/>
          <a:lstStyle>
            <a:lvl1pPr algn="r">
              <a:defRPr/>
            </a:lvl1pPr>
          </a:lstStyle>
          <a:p>
            <a:pPr>
              <a:defRPr/>
            </a:pPr>
            <a:fld id="{159025A8-FEA9-47CD-A080-A04B2CC2CF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70805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Заголовок и таблица">
    <p:spTree>
      <p:nvGrpSpPr>
        <p:cNvPr id="1" name=""/>
        <p:cNvGrpSpPr/>
        <p:nvPr/>
      </p:nvGrpSpPr>
      <p:grpSpPr>
        <a:xfrm>
          <a:off x="0" y="0"/>
          <a:ext cx="0" cy="0"/>
          <a:chOff x="0" y="0"/>
          <a:chExt cx="0" cy="0"/>
        </a:xfrm>
      </p:grpSpPr>
      <p:sp>
        <p:nvSpPr>
          <p:cNvPr id="3" name="Таблица 2"/>
          <p:cNvSpPr>
            <a:spLocks noGrp="1"/>
          </p:cNvSpPr>
          <p:nvPr>
            <p:ph type="tbl" idx="1"/>
          </p:nvPr>
        </p:nvSpPr>
        <p:spPr>
          <a:xfrm>
            <a:off x="457200" y="1371600"/>
            <a:ext cx="8229600" cy="5153025"/>
          </a:xfrm>
          <a:prstGeom prst="rect">
            <a:avLst/>
          </a:prstGeom>
        </p:spPr>
        <p:txBody>
          <a:bodyPr/>
          <a:lstStyle/>
          <a:p>
            <a:pPr lvl="0"/>
            <a:endParaRPr lang="ru-RU" noProof="0"/>
          </a:p>
        </p:txBody>
      </p:sp>
      <p:sp>
        <p:nvSpPr>
          <p:cNvPr id="4" name="Заголовок 1"/>
          <p:cNvSpPr>
            <a:spLocks noGrp="1"/>
          </p:cNvSpPr>
          <p:nvPr>
            <p:ph type="title"/>
          </p:nvPr>
        </p:nvSpPr>
        <p:spPr>
          <a:xfrm>
            <a:off x="179512" y="44624"/>
            <a:ext cx="8507288"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val="3285633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51"/>
            <a:ext cx="8229600" cy="585152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5"/>
          <p:cNvSpPr>
            <a:spLocks noGrp="1" noChangeArrowheads="1"/>
          </p:cNvSpPr>
          <p:nvPr>
            <p:ph type="ftr" sz="quarter" idx="10"/>
          </p:nvPr>
        </p:nvSpPr>
        <p:spPr>
          <a:xfrm>
            <a:off x="3124204" y="6356351"/>
            <a:ext cx="2895600" cy="365124"/>
          </a:xfrm>
          <a:prstGeom prst="rect">
            <a:avLst/>
          </a:prstGeom>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A032E75-6894-4793-9ACC-FC792B74EA7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6021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7971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82"/>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483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257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4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4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8" name="Нижний колонтитул 7"/>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0552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4" name="Нижний колонтитул 3"/>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361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3" name="Нижний колонтитул 2"/>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159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999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107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 name="Номер слайда 5"/>
          <p:cNvSpPr>
            <a:spLocks noGrp="1"/>
          </p:cNvSpPr>
          <p:nvPr>
            <p:ph type="sldNum" sz="quarter" idx="4"/>
          </p:nvPr>
        </p:nvSpPr>
        <p:spPr>
          <a:xfrm>
            <a:off x="8609350" y="285398"/>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02609"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9">
            <a:extLst>
              <a:ext uri="{BEBA8EAE-BF5A-486C-A8C5-ECC9F3942E4B}">
                <a14:imgProps xmlns:a14="http://schemas.microsoft.com/office/drawing/2010/main">
                  <a14:imgLayer r:embed="rId20">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79"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75" y="406424"/>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9" name="Равнобедренный треугольник 18"/>
          <p:cNvSpPr/>
          <p:nvPr userDrawn="1"/>
        </p:nvSpPr>
        <p:spPr>
          <a:xfrm>
            <a:off x="452624"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Равнобедренный треугольник 19"/>
          <p:cNvSpPr/>
          <p:nvPr userDrawn="1"/>
        </p:nvSpPr>
        <p:spPr>
          <a:xfrm rot="10800000">
            <a:off x="443106" y="351790"/>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209515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jpg"/><Relationship Id="rId7" Type="http://schemas.openxmlformats.org/officeDocument/2006/relationships/image" Target="../media/image14.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5.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jpg"/><Relationship Id="rId7" Type="http://schemas.openxmlformats.org/officeDocument/2006/relationships/image" Target="../media/image16.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package" Target="../embeddings/_____Microsoft_Excel3.xlsx"/><Relationship Id="rId3" Type="http://schemas.openxmlformats.org/officeDocument/2006/relationships/image" Target="../media/image6.jpg"/><Relationship Id="rId7" Type="http://schemas.openxmlformats.org/officeDocument/2006/relationships/image" Target="../media/image18.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package" Target="../embeddings/_____Microsoft_Excel2.xlsx"/><Relationship Id="rId11" Type="http://schemas.openxmlformats.org/officeDocument/2006/relationships/image" Target="../media/image20.emf"/><Relationship Id="rId5" Type="http://schemas.openxmlformats.org/officeDocument/2006/relationships/image" Target="../media/image8.png"/><Relationship Id="rId10" Type="http://schemas.openxmlformats.org/officeDocument/2006/relationships/package" Target="../embeddings/_____Microsoft_Excel4.xlsx"/><Relationship Id="rId4" Type="http://schemas.openxmlformats.org/officeDocument/2006/relationships/image" Target="../media/image7.png"/><Relationship Id="rId9"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1.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package" Target="../embeddings/_____Microsoft_Excel5.xlsx"/><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esenkotg\AppData\Local\Microsoft\Windows\Temporary Internet Files\Content.Outlook\4WWCS5OQ\Презентация_Опора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461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p:nvPr/>
        </p:nvPicPr>
        <p:blipFill>
          <a:blip r:embed="rId3">
            <a:extLst>
              <a:ext uri="{28A0092B-C50C-407E-A947-70E740481C1C}">
                <a14:useLocalDpi xmlns:a14="http://schemas.microsoft.com/office/drawing/2010/main" val="0"/>
              </a:ext>
            </a:extLst>
          </a:blip>
          <a:srcRect/>
          <a:stretch>
            <a:fillRect/>
          </a:stretch>
        </p:blipFill>
        <p:spPr bwMode="auto">
          <a:xfrm>
            <a:off x="5139497" y="5965973"/>
            <a:ext cx="2140197" cy="862231"/>
          </a:xfrm>
          <a:prstGeom prst="rect">
            <a:avLst/>
          </a:prstGeom>
          <a:noFill/>
          <a:ln>
            <a:noFill/>
          </a:ln>
        </p:spPr>
      </p:pic>
      <p:pic>
        <p:nvPicPr>
          <p:cNvPr id="15" name="Рисунок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9896" y="5805996"/>
            <a:ext cx="1846551" cy="1052004"/>
          </a:xfrm>
          <a:prstGeom prst="rect">
            <a:avLst/>
          </a:prstGeom>
          <a:noFill/>
          <a:ln>
            <a:noFill/>
          </a:ln>
        </p:spPr>
      </p:pic>
      <p:sp>
        <p:nvSpPr>
          <p:cNvPr id="3" name="TextBox 2"/>
          <p:cNvSpPr txBox="1"/>
          <p:nvPr/>
        </p:nvSpPr>
        <p:spPr>
          <a:xfrm>
            <a:off x="59822" y="4778667"/>
            <a:ext cx="8976674" cy="1015663"/>
          </a:xfrm>
          <a:prstGeom prst="rect">
            <a:avLst/>
          </a:prstGeom>
          <a:noFill/>
        </p:spPr>
        <p:txBody>
          <a:bodyPr wrap="square" lIns="36000" rIns="36000" rtlCol="0">
            <a:spAutoFit/>
          </a:bodyPr>
          <a:lstStyle/>
          <a:p>
            <a:pPr algn="ctr">
              <a:spcBef>
                <a:spcPct val="50000"/>
              </a:spcBef>
            </a:pPr>
            <a:r>
              <a:rPr lang="ru-RU" altLang="ru-RU" sz="2400" b="1" dirty="0">
                <a:solidFill>
                  <a:srgbClr val="000000"/>
                </a:solidFill>
              </a:rPr>
              <a:t>ОСНОВНЫЕ ПОКАЗАТЕЛИ ДЕЯТЕЛЬНОСТИ </a:t>
            </a:r>
            <a:endParaRPr lang="ru-RU" altLang="ru-RU" sz="2400" b="1" dirty="0" smtClean="0">
              <a:solidFill>
                <a:srgbClr val="000000"/>
              </a:solidFill>
            </a:endParaRPr>
          </a:p>
          <a:p>
            <a:pPr algn="ctr">
              <a:spcBef>
                <a:spcPct val="50000"/>
              </a:spcBef>
            </a:pPr>
            <a:r>
              <a:rPr lang="ru-RU" altLang="ru-RU" sz="2400" b="1" dirty="0" smtClean="0">
                <a:solidFill>
                  <a:srgbClr val="000000"/>
                </a:solidFill>
              </a:rPr>
              <a:t>ЗА 2017 ГОД</a:t>
            </a:r>
            <a:endParaRPr lang="ru-RU" altLang="ru-RU" sz="2400" b="1" dirty="0">
              <a:solidFill>
                <a:srgbClr val="000000"/>
              </a:solidFill>
            </a:endParaRPr>
          </a:p>
        </p:txBody>
      </p:sp>
    </p:spTree>
    <p:extLst>
      <p:ext uri="{BB962C8B-B14F-4D97-AF65-F5344CB8AC3E}">
        <p14:creationId xmlns:p14="http://schemas.microsoft.com/office/powerpoint/2010/main" val="223232583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10</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6443663" y="469900"/>
            <a:ext cx="2274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ru-RU" altLang="ru-RU" sz="1600" b="1" dirty="0">
                <a:solidFill>
                  <a:srgbClr val="002060"/>
                </a:solidFill>
              </a:rPr>
              <a:t>ФОНДОВЫЙ РЫНОК</a:t>
            </a:r>
          </a:p>
        </p:txBody>
      </p:sp>
      <p:sp>
        <p:nvSpPr>
          <p:cNvPr id="9" name="Rectangle 7"/>
          <p:cNvSpPr>
            <a:spLocks noChangeArrowheads="1"/>
          </p:cNvSpPr>
          <p:nvPr/>
        </p:nvSpPr>
        <p:spPr bwMode="auto">
          <a:xfrm>
            <a:off x="290932" y="3391326"/>
            <a:ext cx="8442325"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80000"/>
              </a:lnSpc>
              <a:buFontTx/>
              <a:buNone/>
            </a:pPr>
            <a:r>
              <a:rPr lang="ru-RU" altLang="ru-RU" sz="1200" dirty="0">
                <a:solidFill>
                  <a:srgbClr val="6666FF"/>
                </a:solidFill>
                <a:latin typeface="Times New Roman" panose="02020603050405020304" pitchFamily="18" charset="0"/>
              </a:rPr>
              <a:t>Динамика цены 1 акции ПАО «МРСК Юга» за </a:t>
            </a:r>
            <a:r>
              <a:rPr lang="ru-RU" altLang="ru-RU" sz="1200" dirty="0" smtClean="0">
                <a:solidFill>
                  <a:srgbClr val="6666FF"/>
                </a:solidFill>
                <a:latin typeface="Times New Roman" panose="02020603050405020304" pitchFamily="18" charset="0"/>
              </a:rPr>
              <a:t>2017 </a:t>
            </a:r>
            <a:r>
              <a:rPr lang="ru-RU" altLang="ru-RU" sz="1200" dirty="0">
                <a:solidFill>
                  <a:srgbClr val="6666FF"/>
                </a:solidFill>
                <a:latin typeface="Times New Roman" panose="02020603050405020304" pitchFamily="18" charset="0"/>
              </a:rPr>
              <a:t>г. (по данным ЗАО «ФБ ММВБ»)</a:t>
            </a:r>
          </a:p>
        </p:txBody>
      </p:sp>
      <p:sp>
        <p:nvSpPr>
          <p:cNvPr id="11" name="Rectangle 8"/>
          <p:cNvSpPr>
            <a:spLocks noChangeArrowheads="1"/>
          </p:cNvSpPr>
          <p:nvPr/>
        </p:nvSpPr>
        <p:spPr bwMode="auto">
          <a:xfrm>
            <a:off x="5807973" y="3631751"/>
            <a:ext cx="170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ctr" hangingPunct="1">
              <a:lnSpc>
                <a:spcPct val="80000"/>
              </a:lnSpc>
              <a:buFontTx/>
              <a:buNone/>
            </a:pPr>
            <a:r>
              <a:rPr lang="ru-RU" altLang="ru-RU" sz="1000" dirty="0">
                <a:solidFill>
                  <a:srgbClr val="002060"/>
                </a:solidFill>
                <a:latin typeface="Times New Roman" panose="02020603050405020304" pitchFamily="18" charset="0"/>
              </a:rPr>
              <a:t>Акции обыкн. (ММВБ) </a:t>
            </a:r>
          </a:p>
        </p:txBody>
      </p:sp>
      <p:pic>
        <p:nvPicPr>
          <p:cNvPr id="12" name="Picture 13" descr="ind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625" y="3699554"/>
            <a:ext cx="78348" cy="7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mp;conf=me_ru&amp;seria=mic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113" y="387114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amp;conf=me_ru&amp;seria=micexpw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113" y="4095689"/>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5814005" y="3820247"/>
            <a:ext cx="1066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ctr" hangingPunct="1">
              <a:lnSpc>
                <a:spcPct val="80000"/>
              </a:lnSpc>
              <a:buFontTx/>
              <a:buNone/>
            </a:pPr>
            <a:r>
              <a:rPr lang="ru-RU" altLang="ru-RU" sz="1000" dirty="0">
                <a:solidFill>
                  <a:srgbClr val="002060"/>
                </a:solidFill>
                <a:latin typeface="Times New Roman" panose="02020603050405020304" pitchFamily="18" charset="0"/>
                <a:cs typeface="Times New Roman" panose="02020603050405020304" pitchFamily="18" charset="0"/>
              </a:rPr>
              <a:t>Индекс ММВБ </a:t>
            </a:r>
          </a:p>
        </p:txBody>
      </p:sp>
      <p:sp>
        <p:nvSpPr>
          <p:cNvPr id="17" name="Rectangle 10"/>
          <p:cNvSpPr>
            <a:spLocks noChangeArrowheads="1"/>
          </p:cNvSpPr>
          <p:nvPr/>
        </p:nvSpPr>
        <p:spPr bwMode="auto">
          <a:xfrm>
            <a:off x="5814005" y="4056628"/>
            <a:ext cx="25828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ru-RU" altLang="ru-RU" sz="1000" dirty="0">
                <a:solidFill>
                  <a:srgbClr val="002060"/>
                </a:solidFill>
                <a:latin typeface="Times New Roman" panose="02020603050405020304" pitchFamily="18" charset="0"/>
              </a:rPr>
              <a:t>Индекс ММВБ Энергетика </a:t>
            </a:r>
          </a:p>
        </p:txBody>
      </p:sp>
      <p:sp>
        <p:nvSpPr>
          <p:cNvPr id="19" name="Rectangle 6"/>
          <p:cNvSpPr>
            <a:spLocks noChangeArrowheads="1"/>
          </p:cNvSpPr>
          <p:nvPr/>
        </p:nvSpPr>
        <p:spPr bwMode="auto">
          <a:xfrm>
            <a:off x="217487" y="793848"/>
            <a:ext cx="87090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ru-RU" altLang="ru-RU" sz="1200" dirty="0" smtClean="0"/>
              <a:t>    Акции </a:t>
            </a:r>
            <a:r>
              <a:rPr lang="ru-RU" altLang="ru-RU" sz="1200" dirty="0"/>
              <a:t>ПАО «МРСК Юга» допущены к обращению на фондовых биржах  ОАО «РТС» и ПАО Московская биржа (дата начала обращения 03.07.2008). </a:t>
            </a:r>
          </a:p>
          <a:p>
            <a:pPr algn="just" eaLnBrk="1" hangingPunct="1">
              <a:spcBef>
                <a:spcPct val="0"/>
              </a:spcBef>
              <a:buFontTx/>
              <a:buNone/>
            </a:pPr>
            <a:r>
              <a:rPr lang="ru-RU" altLang="ru-RU" sz="1200" dirty="0" smtClean="0"/>
              <a:t>    До </a:t>
            </a:r>
            <a:r>
              <a:rPr lang="ru-RU" altLang="ru-RU" sz="1200" dirty="0"/>
              <a:t>19.12.2011 (дата реорганизации ОАО «РТС») акции ПАО «МРСК Юга» обращались на ОАО «РТС» без прохождения процедуры листинга в двух режимах - «Т+0» (</a:t>
            </a:r>
            <a:r>
              <a:rPr lang="ru-RU" altLang="ru-RU" sz="1200" dirty="0" err="1"/>
              <a:t>тикер</a:t>
            </a:r>
            <a:r>
              <a:rPr lang="ru-RU" altLang="ru-RU" sz="1200" dirty="0"/>
              <a:t> - MRKYG) и «RTS </a:t>
            </a:r>
            <a:r>
              <a:rPr lang="ru-RU" altLang="ru-RU" sz="1200" dirty="0" err="1"/>
              <a:t>Classica</a:t>
            </a:r>
            <a:r>
              <a:rPr lang="ru-RU" altLang="ru-RU" sz="1200" dirty="0"/>
              <a:t>» (</a:t>
            </a:r>
            <a:r>
              <a:rPr lang="ru-RU" altLang="ru-RU" sz="1200" dirty="0" err="1"/>
              <a:t>тикер</a:t>
            </a:r>
            <a:r>
              <a:rPr lang="ru-RU" altLang="ru-RU" sz="1200" dirty="0"/>
              <a:t> - MRKY). </a:t>
            </a:r>
            <a:endParaRPr lang="ru-RU" altLang="ru-RU" sz="1200" b="1" dirty="0"/>
          </a:p>
          <a:p>
            <a:pPr algn="just">
              <a:spcBef>
                <a:spcPct val="0"/>
              </a:spcBef>
              <a:buNone/>
            </a:pPr>
            <a:r>
              <a:rPr lang="ru-RU" altLang="ru-RU" sz="1200" dirty="0" smtClean="0"/>
              <a:t>    С 12.07.2010 </a:t>
            </a:r>
            <a:r>
              <a:rPr lang="ru-RU" altLang="ru-RU" sz="1200" dirty="0"/>
              <a:t>акции </a:t>
            </a:r>
            <a:r>
              <a:rPr lang="ru-RU" altLang="ru-RU" sz="1200" dirty="0" smtClean="0"/>
              <a:t>торгуются на </a:t>
            </a:r>
            <a:r>
              <a:rPr lang="ru-RU" altLang="ru-RU" sz="1200" dirty="0"/>
              <a:t>ПАО Московская </a:t>
            </a:r>
            <a:r>
              <a:rPr lang="ru-RU" altLang="ru-RU" sz="1200" dirty="0" smtClean="0"/>
              <a:t>биржа: с 12.07.2010 по 08.06.2013 - </a:t>
            </a:r>
            <a:r>
              <a:rPr lang="ru-RU" altLang="ru-RU" sz="1200" dirty="0"/>
              <a:t>в Котировальном списке «Б» (</a:t>
            </a:r>
            <a:r>
              <a:rPr lang="ru-RU" altLang="ru-RU" sz="1200" dirty="0" err="1"/>
              <a:t>тикер</a:t>
            </a:r>
            <a:r>
              <a:rPr lang="ru-RU" altLang="ru-RU" sz="1200" dirty="0"/>
              <a:t> до 20.11.2011 включительно – MRKA, с 21.11.2011 – MRKY</a:t>
            </a:r>
            <a:r>
              <a:rPr lang="ru-RU" altLang="ru-RU" sz="1200" dirty="0" smtClean="0"/>
              <a:t>); с 09.06.2013, в</a:t>
            </a:r>
            <a:r>
              <a:rPr lang="ru-RU" sz="1200" dirty="0" smtClean="0"/>
              <a:t> </a:t>
            </a:r>
            <a:r>
              <a:rPr lang="ru-RU" sz="1200" dirty="0"/>
              <a:t>соответствии с Правилами листинга Закрытого акционерного общества "Фондовая биржа ММВБ", утвержденными Советом директоров ЗАО "ФБ ММВБ" 31 декабря 2013 года, </a:t>
            </a:r>
            <a:r>
              <a:rPr lang="ru-RU" sz="1200" dirty="0" smtClean="0"/>
              <a:t>акции Общества включены во второй уровень Списка ценных бумаг, допущенных к торгам в ПАО Московская биржа.</a:t>
            </a:r>
            <a:endParaRPr lang="ru-RU" altLang="ru-RU" sz="1200" dirty="0"/>
          </a:p>
          <a:p>
            <a:pPr algn="just" eaLnBrk="1" hangingPunct="1">
              <a:spcBef>
                <a:spcPct val="0"/>
              </a:spcBef>
              <a:buFontTx/>
              <a:buNone/>
            </a:pPr>
            <a:r>
              <a:rPr lang="ru-RU" altLang="ru-RU" sz="1200" dirty="0" smtClean="0"/>
              <a:t>    Рыночная </a:t>
            </a:r>
            <a:r>
              <a:rPr lang="ru-RU" altLang="ru-RU" sz="1200" dirty="0"/>
              <a:t>капитализация Общества по состоянию на </a:t>
            </a:r>
            <a:r>
              <a:rPr lang="ru-RU" altLang="ru-RU" sz="1200" dirty="0" smtClean="0"/>
              <a:t>31.12.2017 </a:t>
            </a:r>
            <a:r>
              <a:rPr lang="ru-RU" altLang="ru-RU" sz="1200" dirty="0"/>
              <a:t>по данным ПАО Московская биржа составила:</a:t>
            </a:r>
          </a:p>
          <a:p>
            <a:pPr algn="just" eaLnBrk="1" hangingPunct="1">
              <a:spcBef>
                <a:spcPct val="0"/>
              </a:spcBef>
              <a:buFontTx/>
              <a:buNone/>
            </a:pPr>
            <a:r>
              <a:rPr lang="ru-RU" altLang="ru-RU" sz="1200" dirty="0" smtClean="0"/>
              <a:t>3 915 400 922,69 руб</a:t>
            </a:r>
            <a:r>
              <a:rPr lang="ru-RU" altLang="ru-RU" sz="1200" dirty="0"/>
              <a:t>. </a:t>
            </a:r>
          </a:p>
          <a:p>
            <a:pPr algn="just" eaLnBrk="1" hangingPunct="1">
              <a:spcBef>
                <a:spcPct val="0"/>
              </a:spcBef>
              <a:buFontTx/>
              <a:buNone/>
            </a:pPr>
            <a:r>
              <a:rPr lang="ru-RU" altLang="ru-RU" sz="1200" dirty="0" smtClean="0"/>
              <a:t>    Сделки</a:t>
            </a:r>
            <a:r>
              <a:rPr lang="ru-RU" altLang="ru-RU" sz="1200" dirty="0"/>
              <a:t>, совершенные с акциями ПАО «МРСК Юга» на фондовых биржах за </a:t>
            </a:r>
            <a:r>
              <a:rPr lang="ru-RU" altLang="ru-RU" sz="1200" dirty="0" smtClean="0"/>
              <a:t>9 месяцев </a:t>
            </a:r>
            <a:r>
              <a:rPr lang="ru-RU" altLang="ru-RU" sz="1200" dirty="0"/>
              <a:t>2017 г.: </a:t>
            </a:r>
          </a:p>
          <a:p>
            <a:pPr algn="just" eaLnBrk="1" hangingPunct="1">
              <a:spcBef>
                <a:spcPct val="0"/>
              </a:spcBef>
              <a:buFontTx/>
              <a:buNone/>
            </a:pPr>
            <a:r>
              <a:rPr lang="ru-RU" altLang="ru-RU" sz="1200" dirty="0" smtClean="0"/>
              <a:t>    ПАО </a:t>
            </a:r>
            <a:r>
              <a:rPr lang="ru-RU" altLang="ru-RU" sz="1200" dirty="0"/>
              <a:t>Московская биржа </a:t>
            </a:r>
            <a:r>
              <a:rPr lang="ru-RU" altLang="ru-RU" sz="1200" dirty="0" smtClean="0"/>
              <a:t>–37 181 сделок</a:t>
            </a:r>
            <a:r>
              <a:rPr lang="ru-RU" altLang="ru-RU" sz="1200" dirty="0"/>
              <a:t>, объем </a:t>
            </a:r>
            <a:r>
              <a:rPr lang="ru-RU" altLang="ru-RU" sz="1200" dirty="0" smtClean="0"/>
              <a:t>290,802 </a:t>
            </a:r>
            <a:r>
              <a:rPr lang="ru-RU" altLang="ru-RU" sz="1200" dirty="0"/>
              <a:t>млн</a:t>
            </a:r>
            <a:r>
              <a:rPr lang="ru-RU" altLang="ru-RU" sz="1200" dirty="0" smtClean="0"/>
              <a:t>. руб</a:t>
            </a:r>
            <a:r>
              <a:rPr lang="ru-RU" altLang="ru-RU" sz="1200" dirty="0"/>
              <a:t>. </a:t>
            </a:r>
          </a:p>
        </p:txBody>
      </p:sp>
      <p:sp>
        <p:nvSpPr>
          <p:cNvPr id="18" name="Номер слайда 1"/>
          <p:cNvSpPr txBox="1">
            <a:spLocks/>
          </p:cNvSpPr>
          <p:nvPr/>
        </p:nvSpPr>
        <p:spPr bwMode="auto">
          <a:xfrm>
            <a:off x="4631745" y="6433703"/>
            <a:ext cx="42628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10</a:t>
            </a:r>
            <a:endParaRPr lang="ru-RU" altLang="ru-RU" sz="1400" dirty="0">
              <a:solidFill>
                <a:srgbClr val="002060"/>
              </a:solidFill>
              <a:latin typeface="Arial" panose="020B0604020202020204" pitchFamily="34" charset="0"/>
            </a:endParaRPr>
          </a:p>
        </p:txBody>
      </p:sp>
      <p:pic>
        <p:nvPicPr>
          <p:cNvPr id="5" name="Picture 4" descr="http://chart.rsf.ru/superchart/chart/?conf=me_ru&amp;w=690&amp;h=280&amp;referer=http://mrsk-yuga.ru/&amp;d1=2017-01-01&amp;d2=2017-12-31&amp;lastUpdated=2018-03-16%2010:24&amp;type=4&amp;series=MICEX.SOID,micex,micexpwr&amp;main=MICEX.SOID&amp;target=chartingTool&amp;id=chart.PriceIm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10786"/>
            <a:ext cx="5058031" cy="205253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hart.rsf.ru/superchart/chart/?conf=me_ru&amp;w=690&amp;h=170&amp;referer=http://mrsk-yuga.ru/&amp;d1=2017-01-01&amp;d2=2017-12-31&amp;lastUpdated=2018-03-16%2010:24&amp;type=2&amp;series=MICEX.SOID&amp;main=MICEX.SOID&amp;target=chartingTool&amp;id=chart.VolumeIm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4792" y="4836939"/>
            <a:ext cx="4119207" cy="101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096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11</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
          <p:cNvSpPr txBox="1">
            <a:spLocks noChangeArrowheads="1"/>
          </p:cNvSpPr>
          <p:nvPr/>
        </p:nvSpPr>
        <p:spPr bwMode="auto">
          <a:xfrm>
            <a:off x="4002921" y="356660"/>
            <a:ext cx="50434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РЕШЕНИЯ, ПРИНЯТЫЕ СОВЕТОМ ДИРЕКТОРОВ</a:t>
            </a:r>
            <a:endParaRPr lang="ru-RU" altLang="ru-RU"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2"/>
          <p:cNvSpPr>
            <a:spLocks noChangeArrowheads="1"/>
          </p:cNvSpPr>
          <p:nvPr/>
        </p:nvSpPr>
        <p:spPr bwMode="auto">
          <a:xfrm>
            <a:off x="268230" y="680002"/>
            <a:ext cx="8856662"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ru-RU" altLang="ru-RU" sz="1200" b="1" dirty="0" smtClean="0">
                <a:solidFill>
                  <a:srgbClr val="002060"/>
                </a:solidFill>
              </a:rPr>
              <a:t>В 4 </a:t>
            </a:r>
            <a:r>
              <a:rPr lang="ru-RU" altLang="ru-RU" sz="1200" b="1" dirty="0" smtClean="0">
                <a:solidFill>
                  <a:srgbClr val="002060"/>
                </a:solidFill>
              </a:rPr>
              <a:t>квартале 2017 года проведено </a:t>
            </a:r>
            <a:r>
              <a:rPr lang="ru-RU" altLang="ru-RU" sz="1200" b="1" dirty="0">
                <a:solidFill>
                  <a:srgbClr val="002060"/>
                </a:solidFill>
              </a:rPr>
              <a:t>8</a:t>
            </a:r>
            <a:r>
              <a:rPr lang="ru-RU" altLang="ru-RU" sz="1200" b="1" dirty="0" smtClean="0">
                <a:solidFill>
                  <a:srgbClr val="002060"/>
                </a:solidFill>
              </a:rPr>
              <a:t> </a:t>
            </a:r>
            <a:r>
              <a:rPr lang="ru-RU" altLang="ru-RU" sz="1200" b="1" dirty="0" smtClean="0">
                <a:solidFill>
                  <a:srgbClr val="002060"/>
                </a:solidFill>
              </a:rPr>
              <a:t>заседаний Совета директоров ПАО «МРСК Юга» (в заочной форме) на которых рассмотрено </a:t>
            </a:r>
            <a:r>
              <a:rPr lang="ru-RU" altLang="ru-RU" sz="1200" b="1" dirty="0" smtClean="0">
                <a:solidFill>
                  <a:srgbClr val="002060"/>
                </a:solidFill>
              </a:rPr>
              <a:t>37 </a:t>
            </a:r>
            <a:r>
              <a:rPr lang="ru-RU" altLang="ru-RU" sz="1200" b="1" dirty="0" smtClean="0">
                <a:solidFill>
                  <a:srgbClr val="002060"/>
                </a:solidFill>
              </a:rPr>
              <a:t>вопросов, также проведено 1 заседание в </a:t>
            </a:r>
            <a:r>
              <a:rPr lang="ru-RU" altLang="ru-RU" sz="1200" b="1" dirty="0" smtClean="0">
                <a:solidFill>
                  <a:srgbClr val="002060"/>
                </a:solidFill>
              </a:rPr>
              <a:t>очно-заочной </a:t>
            </a:r>
            <a:r>
              <a:rPr lang="ru-RU" altLang="ru-RU" sz="1200" b="1" dirty="0" smtClean="0">
                <a:solidFill>
                  <a:srgbClr val="002060"/>
                </a:solidFill>
              </a:rPr>
              <a:t>форме, на котором </a:t>
            </a:r>
            <a:r>
              <a:rPr lang="ru-RU" altLang="ru-RU" sz="1200" b="1" dirty="0" smtClean="0">
                <a:solidFill>
                  <a:srgbClr val="002060"/>
                </a:solidFill>
              </a:rPr>
              <a:t>рассмотрен 1 вопрос. </a:t>
            </a:r>
            <a:r>
              <a:rPr lang="ru-RU" altLang="ru-RU" sz="1200" b="1" dirty="0" smtClean="0">
                <a:solidFill>
                  <a:srgbClr val="002060"/>
                </a:solidFill>
              </a:rPr>
              <a:t>Наиболее важные вопросы были рассмотрены Советом директоров на следующих заседаниях:</a:t>
            </a:r>
          </a:p>
          <a:p>
            <a:pPr algn="just" eaLnBrk="1" hangingPunct="1">
              <a:spcBef>
                <a:spcPct val="0"/>
              </a:spcBef>
              <a:buFontTx/>
              <a:buNone/>
              <a:defRPr/>
            </a:pPr>
            <a:endParaRPr lang="ru-RU" altLang="ru-RU" sz="1200" b="1" dirty="0" smtClean="0">
              <a:solidFill>
                <a:srgbClr val="002060"/>
              </a:solidFill>
            </a:endParaRPr>
          </a:p>
          <a:p>
            <a:pPr algn="just" eaLnBrk="1" hangingPunct="1">
              <a:spcBef>
                <a:spcPct val="0"/>
              </a:spcBef>
              <a:buFontTx/>
              <a:buNone/>
              <a:defRPr/>
            </a:pPr>
            <a:r>
              <a:rPr lang="ru-RU" altLang="ru-RU" sz="1200" b="1" dirty="0" smtClean="0">
                <a:solidFill>
                  <a:srgbClr val="002060"/>
                </a:solidFill>
              </a:rPr>
              <a:t>Совет директоров ПАО «МРСК Юга» </a:t>
            </a:r>
            <a:r>
              <a:rPr lang="ru-RU" altLang="ru-RU" sz="1200" b="1" dirty="0" smtClean="0">
                <a:solidFill>
                  <a:srgbClr val="002060"/>
                </a:solidFill>
              </a:rPr>
              <a:t>31.10.2017 </a:t>
            </a:r>
            <a:r>
              <a:rPr lang="ru-RU" altLang="ru-RU" sz="1200" b="1" dirty="0" smtClean="0">
                <a:solidFill>
                  <a:srgbClr val="002060"/>
                </a:solidFill>
              </a:rPr>
              <a:t>(Протокол № </a:t>
            </a:r>
            <a:r>
              <a:rPr lang="ru-RU" altLang="ru-RU" sz="1200" b="1" dirty="0" smtClean="0">
                <a:solidFill>
                  <a:srgbClr val="002060"/>
                </a:solidFill>
              </a:rPr>
              <a:t>248/2017 </a:t>
            </a:r>
            <a:r>
              <a:rPr lang="ru-RU" altLang="ru-RU" sz="1200" b="1" dirty="0" smtClean="0">
                <a:solidFill>
                  <a:srgbClr val="002060"/>
                </a:solidFill>
              </a:rPr>
              <a:t>от </a:t>
            </a:r>
            <a:r>
              <a:rPr lang="ru-RU" altLang="ru-RU" sz="1200" b="1" dirty="0" smtClean="0">
                <a:solidFill>
                  <a:srgbClr val="002060"/>
                </a:solidFill>
              </a:rPr>
              <a:t>02.11.2017</a:t>
            </a:r>
            <a:r>
              <a:rPr lang="ru-RU" altLang="ru-RU" sz="1200" b="1" dirty="0" smtClean="0">
                <a:solidFill>
                  <a:srgbClr val="002060"/>
                </a:solidFill>
              </a:rPr>
              <a:t>)</a:t>
            </a:r>
          </a:p>
          <a:p>
            <a:pPr algn="just">
              <a:buFontTx/>
              <a:buNone/>
              <a:defRPr/>
            </a:pPr>
            <a:r>
              <a:rPr lang="ru-RU" altLang="ru-RU" sz="1200" dirty="0" smtClean="0"/>
              <a:t>Советом директоров </a:t>
            </a:r>
            <a:r>
              <a:rPr lang="ru-RU" altLang="ru-RU" sz="1200" dirty="0" smtClean="0"/>
              <a:t>принят к сведению </a:t>
            </a:r>
            <a:r>
              <a:rPr lang="ru-RU" altLang="ru-RU" sz="1200" dirty="0" smtClean="0"/>
              <a:t>отчет </a:t>
            </a:r>
            <a:r>
              <a:rPr lang="ru-RU" altLang="ru-RU" sz="1200" dirty="0"/>
              <a:t>о деятельности Общества, связанной с формированием объемов услуг по переда-че электрической энергии, расчетом технологических потерь и снижением </a:t>
            </a:r>
            <a:r>
              <a:rPr lang="ru-RU" altLang="ru-RU" sz="1200" dirty="0" smtClean="0"/>
              <a:t>коммерческих </a:t>
            </a:r>
            <a:r>
              <a:rPr lang="ru-RU" altLang="ru-RU" sz="1200" dirty="0"/>
              <a:t>потерь за 2016 год и 6 месяцев 2017 года</a:t>
            </a:r>
            <a:r>
              <a:rPr lang="ru-RU" sz="1200" dirty="0" smtClean="0"/>
              <a:t>.</a:t>
            </a:r>
          </a:p>
          <a:p>
            <a:pPr algn="just">
              <a:buFontTx/>
              <a:buNone/>
              <a:defRPr/>
            </a:pPr>
            <a:r>
              <a:rPr lang="ru-RU" altLang="ru-RU" sz="1200" dirty="0" smtClean="0"/>
              <a:t/>
            </a:r>
            <a:br>
              <a:rPr lang="ru-RU" altLang="ru-RU" sz="1200" dirty="0" smtClean="0"/>
            </a:br>
            <a:r>
              <a:rPr lang="ru-RU" altLang="ru-RU" sz="1200" b="1" dirty="0" smtClean="0">
                <a:solidFill>
                  <a:srgbClr val="002060"/>
                </a:solidFill>
              </a:rPr>
              <a:t>Совет директоров ПАО «МРСК Юга» </a:t>
            </a:r>
            <a:r>
              <a:rPr lang="ru-RU" altLang="ru-RU" sz="1200" b="1" dirty="0" smtClean="0">
                <a:solidFill>
                  <a:srgbClr val="002060"/>
                </a:solidFill>
              </a:rPr>
              <a:t>27</a:t>
            </a:r>
            <a:r>
              <a:rPr lang="ru-RU" altLang="ru-RU" sz="1200" b="1" dirty="0" smtClean="0">
                <a:solidFill>
                  <a:srgbClr val="002060"/>
                </a:solidFill>
              </a:rPr>
              <a:t>.11.2017 </a:t>
            </a:r>
            <a:r>
              <a:rPr lang="ru-RU" altLang="ru-RU" sz="1200" b="1" dirty="0" smtClean="0">
                <a:solidFill>
                  <a:srgbClr val="002060"/>
                </a:solidFill>
              </a:rPr>
              <a:t>(Протокол № </a:t>
            </a:r>
            <a:r>
              <a:rPr lang="ru-RU" altLang="ru-RU" sz="1200" b="1" dirty="0" smtClean="0">
                <a:solidFill>
                  <a:srgbClr val="002060"/>
                </a:solidFill>
              </a:rPr>
              <a:t>249/2017 </a:t>
            </a:r>
            <a:r>
              <a:rPr lang="ru-RU" altLang="ru-RU" sz="1200" b="1" dirty="0" smtClean="0">
                <a:solidFill>
                  <a:srgbClr val="002060"/>
                </a:solidFill>
              </a:rPr>
              <a:t>от </a:t>
            </a:r>
            <a:r>
              <a:rPr lang="ru-RU" altLang="ru-RU" sz="1200" b="1" dirty="0" smtClean="0">
                <a:solidFill>
                  <a:srgbClr val="002060"/>
                </a:solidFill>
              </a:rPr>
              <a:t>29</a:t>
            </a:r>
            <a:r>
              <a:rPr lang="ru-RU" altLang="ru-RU" sz="1200" b="1" dirty="0" smtClean="0">
                <a:solidFill>
                  <a:srgbClr val="002060"/>
                </a:solidFill>
              </a:rPr>
              <a:t>.11.2017</a:t>
            </a:r>
            <a:r>
              <a:rPr lang="ru-RU" altLang="ru-RU" sz="1200" b="1" dirty="0" smtClean="0">
                <a:solidFill>
                  <a:srgbClr val="002060"/>
                </a:solidFill>
              </a:rPr>
              <a:t>)</a:t>
            </a:r>
          </a:p>
          <a:p>
            <a:pPr algn="just">
              <a:buFontTx/>
              <a:buNone/>
              <a:defRPr/>
            </a:pPr>
            <a:r>
              <a:rPr lang="ru-RU" sz="1200" dirty="0" smtClean="0"/>
              <a:t>Советом директоров </a:t>
            </a:r>
            <a:r>
              <a:rPr lang="ru-RU" sz="1200" dirty="0"/>
              <a:t>утвержден новый состав Центрального закупочного органа Общества - Центральной конкурсной комиссии ПАО «МРСК Юга</a:t>
            </a:r>
            <a:r>
              <a:rPr lang="ru-RU" sz="1200" dirty="0" smtClean="0"/>
              <a:t>».</a:t>
            </a:r>
            <a:endParaRPr lang="ru-RU" sz="1200" dirty="0" smtClean="0"/>
          </a:p>
          <a:p>
            <a:pPr algn="just">
              <a:buFontTx/>
              <a:buNone/>
              <a:defRPr/>
            </a:pPr>
            <a:endParaRPr lang="ru-RU" altLang="ru-RU" sz="1200" b="1" dirty="0" smtClean="0">
              <a:solidFill>
                <a:srgbClr val="002060"/>
              </a:solidFill>
            </a:endParaRPr>
          </a:p>
          <a:p>
            <a:pPr>
              <a:buFontTx/>
              <a:buNone/>
              <a:defRPr/>
            </a:pPr>
            <a:r>
              <a:rPr lang="ru-RU" altLang="ru-RU" sz="1200" b="1" dirty="0" smtClean="0">
                <a:solidFill>
                  <a:srgbClr val="002060"/>
                </a:solidFill>
              </a:rPr>
              <a:t>Совет директоров ПАО «МРСК Юга» </a:t>
            </a:r>
            <a:r>
              <a:rPr lang="ru-RU" altLang="ru-RU" sz="1200" b="1" dirty="0" smtClean="0">
                <a:solidFill>
                  <a:srgbClr val="002060"/>
                </a:solidFill>
              </a:rPr>
              <a:t>14.12.2017 </a:t>
            </a:r>
            <a:r>
              <a:rPr lang="ru-RU" altLang="ru-RU" sz="1200" b="1" dirty="0" smtClean="0">
                <a:solidFill>
                  <a:srgbClr val="002060"/>
                </a:solidFill>
              </a:rPr>
              <a:t>(Протокол № </a:t>
            </a:r>
            <a:r>
              <a:rPr lang="ru-RU" altLang="ru-RU" sz="1200" b="1" dirty="0" smtClean="0">
                <a:solidFill>
                  <a:srgbClr val="002060"/>
                </a:solidFill>
              </a:rPr>
              <a:t>250/2017 </a:t>
            </a:r>
            <a:r>
              <a:rPr lang="ru-RU" altLang="ru-RU" sz="1200" b="1" dirty="0" smtClean="0">
                <a:solidFill>
                  <a:srgbClr val="002060"/>
                </a:solidFill>
              </a:rPr>
              <a:t>от </a:t>
            </a:r>
            <a:r>
              <a:rPr lang="ru-RU" altLang="ru-RU" sz="1200" b="1" dirty="0" smtClean="0">
                <a:solidFill>
                  <a:srgbClr val="002060"/>
                </a:solidFill>
              </a:rPr>
              <a:t>18.12.2017</a:t>
            </a:r>
            <a:r>
              <a:rPr lang="ru-RU" altLang="ru-RU" sz="1200" b="1" dirty="0" smtClean="0">
                <a:solidFill>
                  <a:srgbClr val="002060"/>
                </a:solidFill>
              </a:rPr>
              <a:t>)</a:t>
            </a:r>
          </a:p>
          <a:p>
            <a:pPr algn="just">
              <a:buFontTx/>
              <a:buNone/>
              <a:defRPr/>
            </a:pPr>
            <a:r>
              <a:rPr lang="ru-RU" altLang="ru-RU" sz="1200" dirty="0" smtClean="0"/>
              <a:t>Советом директоров </a:t>
            </a:r>
            <a:r>
              <a:rPr lang="ru-RU" altLang="ru-RU" sz="1200" dirty="0"/>
              <a:t>утверждено Положение об обеспечении страховой защиты </a:t>
            </a:r>
            <a:r>
              <a:rPr lang="ru-RU" altLang="ru-RU" sz="1200" dirty="0" smtClean="0"/>
              <a:t>ПАО </a:t>
            </a:r>
            <a:r>
              <a:rPr lang="ru-RU" altLang="ru-RU" sz="1200" dirty="0"/>
              <a:t>«МРСК Юга» в новой </a:t>
            </a:r>
            <a:r>
              <a:rPr lang="ru-RU" altLang="ru-RU" sz="1200" dirty="0" smtClean="0"/>
              <a:t>редакции. </a:t>
            </a:r>
            <a:r>
              <a:rPr lang="ru-RU" altLang="ru-RU" sz="1200" dirty="0"/>
              <a:t>Также </a:t>
            </a:r>
            <a:r>
              <a:rPr lang="ru-RU" altLang="ru-RU" sz="1200" dirty="0" smtClean="0"/>
              <a:t>утвержден План-график </a:t>
            </a:r>
            <a:r>
              <a:rPr lang="ru-RU" altLang="ru-RU" sz="1200" dirty="0"/>
              <a:t>мероприятий ПАО «МРСК Юга» по снижению просроченной </a:t>
            </a:r>
            <a:r>
              <a:rPr lang="ru-RU" altLang="ru-RU" sz="1200" dirty="0" smtClean="0"/>
              <a:t>дебиторской </a:t>
            </a:r>
            <a:r>
              <a:rPr lang="ru-RU" altLang="ru-RU" sz="1200" dirty="0"/>
              <a:t>задолженности за услуги по передаче электрической энергии и урегулированию разногласий, сложившихся на </a:t>
            </a:r>
            <a:r>
              <a:rPr lang="ru-RU" altLang="ru-RU" sz="1200" dirty="0" smtClean="0"/>
              <a:t>01.10.2017, и приняты </a:t>
            </a:r>
            <a:r>
              <a:rPr lang="ru-RU" altLang="ru-RU" sz="1200" dirty="0"/>
              <a:t>к сведению Отчет о выполнении ранее утвержденного Советом директоров Общества Плана-графика мероприятий ПАО «МРСК Юга» по снижению просроченной дебиторской </a:t>
            </a:r>
            <a:r>
              <a:rPr lang="ru-RU" altLang="ru-RU" sz="1200" dirty="0" smtClean="0"/>
              <a:t>задолженности </a:t>
            </a:r>
            <a:r>
              <a:rPr lang="ru-RU" altLang="ru-RU" sz="1200" dirty="0"/>
              <a:t>за услуги по передаче электрической энергии и урегулированию </a:t>
            </a:r>
            <a:r>
              <a:rPr lang="ru-RU" altLang="ru-RU" sz="1200" dirty="0" smtClean="0"/>
              <a:t>разногласий</a:t>
            </a:r>
            <a:r>
              <a:rPr lang="ru-RU" altLang="ru-RU" sz="1200" dirty="0"/>
              <a:t>, сложившихся на </a:t>
            </a:r>
            <a:r>
              <a:rPr lang="ru-RU" altLang="ru-RU" sz="1200" dirty="0" smtClean="0"/>
              <a:t>01.07.2017</a:t>
            </a:r>
            <a:r>
              <a:rPr lang="ru-RU" altLang="ru-RU" sz="1200" dirty="0"/>
              <a:t>, Отчет о проведенной работе ПАО «МРСК Юга» в отношении вновь образованной </a:t>
            </a:r>
            <a:r>
              <a:rPr lang="ru-RU" altLang="ru-RU" sz="1200" dirty="0" smtClean="0"/>
              <a:t>просроченной </a:t>
            </a:r>
            <a:r>
              <a:rPr lang="ru-RU" altLang="ru-RU" sz="1200" dirty="0"/>
              <a:t>дебиторской задолженности за услуги по передаче электрической энергии в 3 квартале 2017 </a:t>
            </a:r>
            <a:r>
              <a:rPr lang="ru-RU" altLang="ru-RU" sz="1200" dirty="0" smtClean="0"/>
              <a:t>года</a:t>
            </a:r>
            <a:r>
              <a:rPr lang="ru-RU" altLang="ru-RU" sz="1200" dirty="0"/>
              <a:t>, Отчет ПАО «МРСК Юга» о погашении в течение 9 месяцев 2017 года просроченной дебиторской задолженности, сложившейся на </a:t>
            </a:r>
            <a:r>
              <a:rPr lang="ru-RU" altLang="ru-RU" sz="1200" dirty="0" smtClean="0"/>
              <a:t>01.01.2017.</a:t>
            </a:r>
            <a:endParaRPr lang="ru-RU" altLang="ru-RU" sz="1200" dirty="0" smtClean="0"/>
          </a:p>
          <a:p>
            <a:pPr>
              <a:buFontTx/>
              <a:buNone/>
              <a:defRPr/>
            </a:pPr>
            <a:endParaRPr lang="ru-RU" altLang="ru-RU" sz="1200" b="1" dirty="0" smtClean="0">
              <a:solidFill>
                <a:srgbClr val="002060"/>
              </a:solidFill>
            </a:endParaRPr>
          </a:p>
          <a:p>
            <a:pPr>
              <a:buFontTx/>
              <a:buNone/>
              <a:defRPr/>
            </a:pPr>
            <a:r>
              <a:rPr lang="ru-RU" altLang="ru-RU" sz="1200" b="1" dirty="0" smtClean="0">
                <a:solidFill>
                  <a:srgbClr val="002060"/>
                </a:solidFill>
              </a:rPr>
              <a:t>Совет </a:t>
            </a:r>
            <a:r>
              <a:rPr lang="ru-RU" altLang="ru-RU" sz="1200" b="1" dirty="0" smtClean="0">
                <a:solidFill>
                  <a:srgbClr val="002060"/>
                </a:solidFill>
              </a:rPr>
              <a:t>директоров ПАО «МРСК Юга» </a:t>
            </a:r>
            <a:r>
              <a:rPr lang="ru-RU" altLang="ru-RU" sz="1200" b="1" dirty="0" smtClean="0">
                <a:solidFill>
                  <a:srgbClr val="002060"/>
                </a:solidFill>
              </a:rPr>
              <a:t>25.12.2017 </a:t>
            </a:r>
            <a:r>
              <a:rPr lang="ru-RU" altLang="ru-RU" sz="1200" b="1" dirty="0" smtClean="0">
                <a:solidFill>
                  <a:srgbClr val="002060"/>
                </a:solidFill>
              </a:rPr>
              <a:t>(Протокол № </a:t>
            </a:r>
            <a:r>
              <a:rPr lang="ru-RU" altLang="ru-RU" sz="1200" b="1" dirty="0" smtClean="0">
                <a:solidFill>
                  <a:srgbClr val="002060"/>
                </a:solidFill>
              </a:rPr>
              <a:t>252/2017 </a:t>
            </a:r>
            <a:r>
              <a:rPr lang="ru-RU" altLang="ru-RU" sz="1200" b="1" dirty="0" smtClean="0">
                <a:solidFill>
                  <a:srgbClr val="002060"/>
                </a:solidFill>
              </a:rPr>
              <a:t>от </a:t>
            </a:r>
            <a:r>
              <a:rPr lang="ru-RU" altLang="ru-RU" sz="1200" b="1" dirty="0" smtClean="0">
                <a:solidFill>
                  <a:srgbClr val="002060"/>
                </a:solidFill>
              </a:rPr>
              <a:t>27.12.2017</a:t>
            </a:r>
            <a:r>
              <a:rPr lang="ru-RU" altLang="ru-RU" sz="1200" b="1" dirty="0" smtClean="0">
                <a:solidFill>
                  <a:srgbClr val="002060"/>
                </a:solidFill>
              </a:rPr>
              <a:t>)</a:t>
            </a:r>
          </a:p>
          <a:p>
            <a:pPr algn="just">
              <a:buFontTx/>
              <a:buNone/>
              <a:defRPr/>
            </a:pPr>
            <a:r>
              <a:rPr lang="ru-RU" altLang="ru-RU" sz="1200" dirty="0" smtClean="0"/>
              <a:t>Советом </a:t>
            </a:r>
            <a:r>
              <a:rPr lang="ru-RU" altLang="ru-RU" sz="1200" dirty="0"/>
              <a:t>директоров </a:t>
            </a:r>
            <a:r>
              <a:rPr lang="ru-RU" altLang="ru-RU" sz="1200" dirty="0" smtClean="0"/>
              <a:t>принят к </a:t>
            </a:r>
            <a:r>
              <a:rPr lang="ru-RU" altLang="ru-RU" sz="1200" dirty="0"/>
              <a:t>сведению отчет Генерального директора ПАО «МРСК Юга» о кредитной политике Общества в 3 квартале 2017 </a:t>
            </a:r>
            <a:r>
              <a:rPr lang="ru-RU" altLang="ru-RU" sz="1200" dirty="0" smtClean="0"/>
              <a:t>года, принят </a:t>
            </a:r>
            <a:r>
              <a:rPr lang="ru-RU" altLang="ru-RU" sz="1200" dirty="0"/>
              <a:t>к сведению отчёт об исполнении бизнес-плана ПАО «МРСК Юга» за                           9 месяцев 2017 </a:t>
            </a:r>
            <a:r>
              <a:rPr lang="ru-RU" altLang="ru-RU" sz="1200" dirty="0" smtClean="0"/>
              <a:t>года.</a:t>
            </a:r>
            <a:endParaRPr lang="ru-RU" altLang="ru-RU" sz="1200" dirty="0" smtClean="0"/>
          </a:p>
          <a:p>
            <a:pPr>
              <a:buFontTx/>
              <a:buNone/>
              <a:defRPr/>
            </a:pPr>
            <a:endParaRPr lang="ru-RU" altLang="ru-RU" sz="1200" b="1" dirty="0" smtClean="0">
              <a:solidFill>
                <a:srgbClr val="002060"/>
              </a:solidFill>
            </a:endParaRPr>
          </a:p>
        </p:txBody>
      </p:sp>
      <p:sp>
        <p:nvSpPr>
          <p:cNvPr id="8"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11</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389749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
          <p:cNvSpPr txBox="1">
            <a:spLocks noChangeArrowheads="1"/>
          </p:cNvSpPr>
          <p:nvPr/>
        </p:nvSpPr>
        <p:spPr bwMode="auto">
          <a:xfrm>
            <a:off x="3975100" y="485775"/>
            <a:ext cx="50434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РЕШЕНИЯ, ПРИНЯТЫЕ СОВЕТОМ ДИРЕКТОРОВ</a:t>
            </a:r>
            <a:endParaRPr lang="ru-RU" altLang="ru-RU"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2"/>
          <p:cNvSpPr>
            <a:spLocks noChangeArrowheads="1"/>
          </p:cNvSpPr>
          <p:nvPr/>
        </p:nvSpPr>
        <p:spPr bwMode="auto">
          <a:xfrm>
            <a:off x="179387" y="772333"/>
            <a:ext cx="8785225" cy="26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28.12.2017 </a:t>
            </a:r>
            <a:r>
              <a:rPr lang="ru-RU" altLang="ru-RU" sz="1100" b="1" dirty="0">
                <a:solidFill>
                  <a:srgbClr val="002060"/>
                </a:solidFill>
              </a:rPr>
              <a:t>(Протокол № </a:t>
            </a:r>
            <a:r>
              <a:rPr lang="ru-RU" altLang="ru-RU" sz="1100" b="1" dirty="0" smtClean="0">
                <a:solidFill>
                  <a:srgbClr val="002060"/>
                </a:solidFill>
              </a:rPr>
              <a:t>253/2018 </a:t>
            </a:r>
            <a:r>
              <a:rPr lang="ru-RU" altLang="ru-RU" sz="1100" b="1" dirty="0">
                <a:solidFill>
                  <a:srgbClr val="002060"/>
                </a:solidFill>
              </a:rPr>
              <a:t>от </a:t>
            </a:r>
            <a:r>
              <a:rPr lang="ru-RU" altLang="ru-RU" sz="1100" b="1" dirty="0" smtClean="0">
                <a:solidFill>
                  <a:srgbClr val="002060"/>
                </a:solidFill>
              </a:rPr>
              <a:t>09.01.2018)</a:t>
            </a:r>
            <a:endParaRPr lang="ru-RU" altLang="ru-RU" sz="1100" b="1" dirty="0">
              <a:solidFill>
                <a:srgbClr val="002060"/>
              </a:solidFill>
            </a:endParaRPr>
          </a:p>
          <a:p>
            <a:pPr algn="just">
              <a:spcBef>
                <a:spcPct val="0"/>
              </a:spcBef>
              <a:buNone/>
              <a:defRPr/>
            </a:pPr>
            <a:r>
              <a:rPr lang="ru-RU" altLang="ru-RU" sz="1100" dirty="0"/>
              <a:t>Советом директоров </a:t>
            </a:r>
            <a:r>
              <a:rPr lang="ru-RU" altLang="ru-RU" sz="1100" dirty="0" smtClean="0"/>
              <a:t>у</a:t>
            </a:r>
            <a:r>
              <a:rPr lang="ru-RU" sz="1100" dirty="0" smtClean="0"/>
              <a:t>тверждены План </a:t>
            </a:r>
            <a:r>
              <a:rPr lang="ru-RU" sz="1100" dirty="0"/>
              <a:t>закупок товаров, работ, услуг ПАО «МРСК Юга» на 2018 год, сценарные условия формирования бизнес-плана Общества на 2018 год и прогнозных показателей на 2019-2022 годы, Программу страховой защиты ПАО «МРСК Юга» на 2018 </a:t>
            </a:r>
            <a:r>
              <a:rPr lang="ru-RU" sz="1100" dirty="0" smtClean="0"/>
              <a:t>год, </a:t>
            </a:r>
            <a:r>
              <a:rPr lang="ru-RU" sz="1100" dirty="0"/>
              <a:t>Страховщик Общества, Кредитный план ПАО «МРСК Юга» на 1 квартал 2018 года, Регламент реализации единой коммуникационной политики ПАО «МРСК Юга» в но-вой </a:t>
            </a:r>
            <a:r>
              <a:rPr lang="ru-RU" sz="1100" dirty="0" smtClean="0"/>
              <a:t>редакции. Также принят к </a:t>
            </a:r>
            <a:r>
              <a:rPr lang="ru-RU" sz="1100" dirty="0"/>
              <a:t>сведению отчет об исполнении сводного на принципах РСБУ бизнес-плана и консолидированного на принципах МСФО бизнес-плана Группы компаний ПАО «МРСК Юга» за 9 месяцев 2017 </a:t>
            </a:r>
            <a:r>
              <a:rPr lang="ru-RU" sz="1100" dirty="0" smtClean="0"/>
              <a:t>года. </a:t>
            </a:r>
            <a:endParaRPr lang="ru-RU" altLang="ru-RU" sz="1100" b="1" dirty="0" smtClean="0">
              <a:solidFill>
                <a:srgbClr val="002060"/>
              </a:solidFill>
            </a:endParaRPr>
          </a:p>
          <a:p>
            <a:pPr algn="just" eaLnBrk="1" hangingPunct="1">
              <a:spcBef>
                <a:spcPct val="0"/>
              </a:spcBef>
              <a:buFontTx/>
              <a:buNone/>
              <a:defRPr/>
            </a:pPr>
            <a:endParaRPr lang="ru-RU" altLang="ru-RU" sz="1100" b="1" dirty="0" smtClean="0">
              <a:solidFill>
                <a:srgbClr val="002060"/>
              </a:solidFill>
            </a:endParaRPr>
          </a:p>
          <a:p>
            <a:pPr>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29.12.2017 </a:t>
            </a:r>
            <a:r>
              <a:rPr lang="ru-RU" altLang="ru-RU" sz="1100" b="1" dirty="0">
                <a:solidFill>
                  <a:srgbClr val="002060"/>
                </a:solidFill>
              </a:rPr>
              <a:t>(Протокол № </a:t>
            </a:r>
            <a:r>
              <a:rPr lang="ru-RU" altLang="ru-RU" sz="1100" b="1" dirty="0" smtClean="0">
                <a:solidFill>
                  <a:srgbClr val="002060"/>
                </a:solidFill>
              </a:rPr>
              <a:t>255/2018 </a:t>
            </a:r>
            <a:r>
              <a:rPr lang="ru-RU" altLang="ru-RU" sz="1100" b="1" dirty="0">
                <a:solidFill>
                  <a:srgbClr val="002060"/>
                </a:solidFill>
              </a:rPr>
              <a:t>от </a:t>
            </a:r>
            <a:r>
              <a:rPr lang="ru-RU" altLang="ru-RU" sz="1100" b="1" dirty="0" smtClean="0">
                <a:solidFill>
                  <a:srgbClr val="002060"/>
                </a:solidFill>
              </a:rPr>
              <a:t>09.01.2018)</a:t>
            </a:r>
            <a:endParaRPr lang="ru-RU" altLang="ru-RU" sz="1100" b="1" dirty="0">
              <a:solidFill>
                <a:srgbClr val="002060"/>
              </a:solidFill>
            </a:endParaRPr>
          </a:p>
          <a:p>
            <a:pPr algn="just">
              <a:buFontTx/>
              <a:buNone/>
              <a:defRPr/>
            </a:pPr>
            <a:r>
              <a:rPr lang="ru-RU" altLang="ru-RU" sz="1100" dirty="0"/>
              <a:t>Советом директоров </a:t>
            </a:r>
            <a:r>
              <a:rPr lang="ru-RU" altLang="ru-RU" sz="1100" dirty="0" smtClean="0"/>
              <a:t>утвержден </a:t>
            </a:r>
            <a:r>
              <a:rPr lang="ru-RU" sz="1100" dirty="0"/>
              <a:t>бизнес-план ПАО «МРСК Юга» на 2018 год и </a:t>
            </a:r>
            <a:r>
              <a:rPr lang="ru-RU" sz="1100" dirty="0" smtClean="0"/>
              <a:t>приняты </a:t>
            </a:r>
            <a:r>
              <a:rPr lang="ru-RU" sz="1100" dirty="0"/>
              <a:t>к сведению прогнозные показатели на период 2019-2022 годы.</a:t>
            </a:r>
            <a:endParaRPr lang="ru-RU" altLang="ru-RU" sz="1100" b="1" dirty="0">
              <a:solidFill>
                <a:srgbClr val="002060"/>
              </a:solidFill>
            </a:endParaRPr>
          </a:p>
          <a:p>
            <a:pPr marL="180975" indent="-180975" algn="just" eaLnBrk="1" hangingPunct="1">
              <a:spcBef>
                <a:spcPct val="0"/>
              </a:spcBef>
              <a:buFontTx/>
              <a:buNone/>
              <a:defRPr/>
            </a:pPr>
            <a:endParaRPr lang="ru-RU" altLang="ru-RU" sz="1100" b="1" dirty="0" smtClean="0">
              <a:solidFill>
                <a:srgbClr val="002060"/>
              </a:solidFill>
            </a:endParaRPr>
          </a:p>
          <a:p>
            <a:pPr marL="180975" indent="-180975" algn="just" eaLnBrk="1" hangingPunct="1">
              <a:spcBef>
                <a:spcPct val="0"/>
              </a:spcBef>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29.12.2017 </a:t>
            </a:r>
            <a:r>
              <a:rPr lang="ru-RU" altLang="ru-RU" sz="1100" b="1" dirty="0">
                <a:solidFill>
                  <a:srgbClr val="002060"/>
                </a:solidFill>
              </a:rPr>
              <a:t>(Протокол № </a:t>
            </a:r>
            <a:r>
              <a:rPr lang="ru-RU" altLang="ru-RU" sz="1100" b="1" dirty="0" smtClean="0">
                <a:solidFill>
                  <a:srgbClr val="002060"/>
                </a:solidFill>
              </a:rPr>
              <a:t>256/2018 </a:t>
            </a:r>
            <a:r>
              <a:rPr lang="ru-RU" altLang="ru-RU" sz="1100" b="1" dirty="0">
                <a:solidFill>
                  <a:srgbClr val="002060"/>
                </a:solidFill>
              </a:rPr>
              <a:t>от </a:t>
            </a:r>
            <a:r>
              <a:rPr lang="ru-RU" altLang="ru-RU" sz="1100" b="1" dirty="0" smtClean="0">
                <a:solidFill>
                  <a:srgbClr val="002060"/>
                </a:solidFill>
              </a:rPr>
              <a:t>09.01.2018)</a:t>
            </a:r>
            <a:endParaRPr lang="ru-RU" altLang="ru-RU" sz="1100" b="1" dirty="0" smtClean="0">
              <a:solidFill>
                <a:srgbClr val="002060"/>
              </a:solidFill>
            </a:endParaRPr>
          </a:p>
          <a:p>
            <a:pPr algn="just">
              <a:spcBef>
                <a:spcPct val="0"/>
              </a:spcBef>
              <a:buNone/>
              <a:defRPr/>
            </a:pPr>
            <a:r>
              <a:rPr lang="ru-RU" sz="1100" dirty="0"/>
              <a:t>Советом </a:t>
            </a:r>
            <a:r>
              <a:rPr lang="ru-RU" sz="1100" dirty="0" smtClean="0"/>
              <a:t>директоров </a:t>
            </a:r>
            <a:r>
              <a:rPr lang="ru-RU" sz="1100" dirty="0" smtClean="0"/>
              <a:t>п</a:t>
            </a:r>
            <a:r>
              <a:rPr lang="ru-RU" sz="1100" dirty="0" smtClean="0"/>
              <a:t>ринят </a:t>
            </a:r>
            <a:r>
              <a:rPr lang="ru-RU" sz="1100" dirty="0"/>
              <a:t>к сведению Отчет менеджмента о результатах устранения нарушений и </a:t>
            </a:r>
            <a:r>
              <a:rPr lang="ru-RU" sz="1100" dirty="0" smtClean="0"/>
              <a:t>недостатков</a:t>
            </a:r>
            <a:r>
              <a:rPr lang="ru-RU" sz="1100" dirty="0"/>
              <a:t>, выявленных Ревизионной комиссией по итогам проверки финансово-хозяйственной деятельности Общества за 2016 год</a:t>
            </a:r>
            <a:endParaRPr lang="ru-RU" altLang="ru-RU" sz="1100" b="1" dirty="0" smtClean="0">
              <a:solidFill>
                <a:srgbClr val="002060"/>
              </a:solidFill>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12</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0049980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sp>
        <p:nvSpPr>
          <p:cNvPr id="8" name="Прямоугольник 7"/>
          <p:cNvSpPr/>
          <p:nvPr/>
        </p:nvSpPr>
        <p:spPr>
          <a:xfrm>
            <a:off x="1123370" y="910628"/>
            <a:ext cx="7016750" cy="1323975"/>
          </a:xfrm>
          <a:prstGeom prst="rect">
            <a:avLst/>
          </a:prstGeom>
        </p:spPr>
        <p:txBody>
          <a:bodyPr>
            <a:spAutoFit/>
          </a:bodyPr>
          <a:lstStyle/>
          <a:p>
            <a:pPr algn="ctr" eaLnBrk="1" hangingPunct="1">
              <a:defRPr/>
            </a:pPr>
            <a:r>
              <a:rPr lang="ru-RU" sz="1600" b="1" kern="0" dirty="0">
                <a:solidFill>
                  <a:prstClr val="black"/>
                </a:solidFill>
                <a:latin typeface="+mn-lt"/>
                <a:cs typeface="Times New Roman" pitchFamily="18" charset="0"/>
              </a:rPr>
              <a:t>Бухгалтерская отчетность ПАО «МРСК Юга», </a:t>
            </a:r>
          </a:p>
          <a:p>
            <a:pPr algn="ctr" eaLnBrk="1" hangingPunct="1">
              <a:defRPr/>
            </a:pPr>
            <a:r>
              <a:rPr lang="ru-RU" sz="1600" b="1" kern="0" dirty="0">
                <a:solidFill>
                  <a:prstClr val="black"/>
                </a:solidFill>
                <a:latin typeface="+mn-lt"/>
                <a:cs typeface="Times New Roman" pitchFamily="18" charset="0"/>
              </a:rPr>
              <a:t>подготовленная в соответствии </a:t>
            </a:r>
          </a:p>
          <a:p>
            <a:pPr algn="ctr" eaLnBrk="1" hangingPunct="1">
              <a:defRPr/>
            </a:pPr>
            <a:r>
              <a:rPr lang="ru-RU" sz="1600" b="1" kern="0" dirty="0">
                <a:solidFill>
                  <a:prstClr val="black"/>
                </a:solidFill>
                <a:latin typeface="+mn-lt"/>
                <a:cs typeface="Times New Roman" pitchFamily="18" charset="0"/>
              </a:rPr>
              <a:t>с Российскими стандартами бухгалтерского учета (РСБУ), </a:t>
            </a:r>
          </a:p>
          <a:p>
            <a:pPr algn="ctr" eaLnBrk="1" hangingPunct="1">
              <a:defRPr/>
            </a:pPr>
            <a:r>
              <a:rPr lang="ru-RU" sz="1600" b="1" kern="0" dirty="0">
                <a:solidFill>
                  <a:prstClr val="black"/>
                </a:solidFill>
                <a:latin typeface="+mn-lt"/>
                <a:cs typeface="Times New Roman" pitchFamily="18" charset="0"/>
              </a:rPr>
              <a:t>размещена на корпоративном веб-сайте ПАО «МРСК Юга</a:t>
            </a:r>
            <a:r>
              <a:rPr lang="ru-RU" sz="1600" b="1" kern="0" dirty="0" smtClean="0">
                <a:solidFill>
                  <a:prstClr val="black"/>
                </a:solidFill>
                <a:latin typeface="+mn-lt"/>
                <a:cs typeface="Times New Roman" pitchFamily="18" charset="0"/>
              </a:rPr>
              <a:t>»:  </a:t>
            </a:r>
            <a:r>
              <a:rPr lang="en-US" sz="1600" b="1" kern="0" dirty="0">
                <a:solidFill>
                  <a:prstClr val="black"/>
                </a:solidFill>
                <a:latin typeface="+mn-lt"/>
                <a:cs typeface="Times New Roman" pitchFamily="18" charset="0"/>
              </a:rPr>
              <a:t>http:/www.mrsk-yuga.ru</a:t>
            </a:r>
            <a:endParaRPr lang="ru-RU" sz="1600" b="1" kern="0" dirty="0">
              <a:solidFill>
                <a:prstClr val="black"/>
              </a:solidFill>
              <a:latin typeface="+mn-lt"/>
              <a:cs typeface="Times New Roman" pitchFamily="18" charset="0"/>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13</a:t>
            </a:r>
            <a:endParaRPr lang="ru-RU" altLang="ru-RU" sz="1400" dirty="0">
              <a:solidFill>
                <a:srgbClr val="002060"/>
              </a:solidFill>
              <a:latin typeface="Arial" panose="020B0604020202020204" pitchFamily="34" charset="0"/>
            </a:endParaRPr>
          </a:p>
        </p:txBody>
      </p:sp>
      <p:graphicFrame>
        <p:nvGraphicFramePr>
          <p:cNvPr id="11" name="Таблица 10"/>
          <p:cNvGraphicFramePr>
            <a:graphicFrameLocks noGrp="1"/>
          </p:cNvGraphicFramePr>
          <p:nvPr>
            <p:extLst/>
          </p:nvPr>
        </p:nvGraphicFramePr>
        <p:xfrm>
          <a:off x="102548" y="2359875"/>
          <a:ext cx="8938904" cy="3518378"/>
        </p:xfrm>
        <a:graphic>
          <a:graphicData uri="http://schemas.openxmlformats.org/drawingml/2006/table">
            <a:tbl>
              <a:tblPr/>
              <a:tblGrid>
                <a:gridCol w="4884802">
                  <a:extLst>
                    <a:ext uri="{9D8B030D-6E8A-4147-A177-3AD203B41FA5}">
                      <a16:colId xmlns:a16="http://schemas.microsoft.com/office/drawing/2014/main" xmlns="" val="20000"/>
                    </a:ext>
                  </a:extLst>
                </a:gridCol>
                <a:gridCol w="2012011">
                  <a:extLst>
                    <a:ext uri="{9D8B030D-6E8A-4147-A177-3AD203B41FA5}">
                      <a16:colId xmlns:a16="http://schemas.microsoft.com/office/drawing/2014/main" xmlns="" val="20001"/>
                    </a:ext>
                  </a:extLst>
                </a:gridCol>
                <a:gridCol w="2042091">
                  <a:extLst>
                    <a:ext uri="{9D8B030D-6E8A-4147-A177-3AD203B41FA5}">
                      <a16:colId xmlns:a16="http://schemas.microsoft.com/office/drawing/2014/main" xmlns="" val="20002"/>
                    </a:ext>
                  </a:extLst>
                </a:gridCol>
              </a:tblGrid>
              <a:tr h="506068">
                <a:tc>
                  <a:txBody>
                    <a:bodyPr/>
                    <a:lstStyle/>
                    <a:p>
                      <a:pPr algn="ctr" fontAlgn="ctr"/>
                      <a:r>
                        <a:rPr lang="ru-RU" sz="1200" b="1" i="0" u="none" strike="noStrike" dirty="0">
                          <a:solidFill>
                            <a:schemeClr val="bg1"/>
                          </a:solidFill>
                          <a:effectLst/>
                          <a:latin typeface="+mn-lt"/>
                        </a:rPr>
                        <a:t>Показатели</a:t>
                      </a:r>
                    </a:p>
                  </a:txBody>
                  <a:tcPr marL="9524" marR="9524" marT="9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ctr"/>
                      <a:r>
                        <a:rPr lang="ru-RU" sz="1200" b="1" i="0" u="none" strike="noStrike" dirty="0" smtClean="0">
                          <a:solidFill>
                            <a:schemeClr val="bg1"/>
                          </a:solidFill>
                          <a:effectLst/>
                          <a:latin typeface="+mn-lt"/>
                        </a:rPr>
                        <a:t> 201</a:t>
                      </a:r>
                      <a:r>
                        <a:rPr lang="en-US" sz="1200" b="1" i="0" u="none" strike="noStrike" dirty="0" smtClean="0">
                          <a:solidFill>
                            <a:schemeClr val="bg1"/>
                          </a:solidFill>
                          <a:effectLst/>
                          <a:latin typeface="+mn-lt"/>
                        </a:rPr>
                        <a:t>6</a:t>
                      </a:r>
                      <a:endParaRPr lang="ru-RU" sz="1200" b="1" i="0" u="none" strike="noStrike" dirty="0" smtClean="0">
                        <a:solidFill>
                          <a:schemeClr val="bg1"/>
                        </a:solidFill>
                        <a:effectLst/>
                        <a:latin typeface="+mn-lt"/>
                      </a:endParaRPr>
                    </a:p>
                    <a:p>
                      <a:pPr algn="ctr" fontAlgn="ctr"/>
                      <a:r>
                        <a:rPr lang="ru-RU" sz="1200" b="1" i="0" u="none" strike="noStrike" dirty="0" smtClean="0">
                          <a:solidFill>
                            <a:schemeClr val="bg1"/>
                          </a:solidFill>
                          <a:effectLst/>
                          <a:latin typeface="+mn-lt"/>
                        </a:rPr>
                        <a:t>(тыс. рублей)</a:t>
                      </a:r>
                      <a:endParaRPr lang="ru-RU" sz="1200" b="1" i="0" u="none" strike="noStrike" dirty="0">
                        <a:solidFill>
                          <a:schemeClr val="bg1"/>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ctr"/>
                      <a:r>
                        <a:rPr lang="ru-RU" sz="1200" b="1" i="0" u="none" strike="noStrike" dirty="0" smtClean="0">
                          <a:solidFill>
                            <a:schemeClr val="bg1"/>
                          </a:solidFill>
                          <a:effectLst/>
                          <a:latin typeface="+mn-lt"/>
                        </a:rPr>
                        <a:t> 201</a:t>
                      </a:r>
                      <a:r>
                        <a:rPr lang="en-US" sz="1200" b="1" i="0" u="none" strike="noStrike" dirty="0" smtClean="0">
                          <a:solidFill>
                            <a:schemeClr val="bg1"/>
                          </a:solidFill>
                          <a:effectLst/>
                          <a:latin typeface="+mn-lt"/>
                        </a:rPr>
                        <a:t>7</a:t>
                      </a:r>
                      <a:endParaRPr lang="ru-RU" sz="1200" b="1" i="0" u="none" strike="noStrike" dirty="0" smtClean="0">
                        <a:solidFill>
                          <a:schemeClr val="bg1"/>
                        </a:solidFill>
                        <a:effectLst/>
                        <a:latin typeface="+mn-lt"/>
                      </a:endParaRPr>
                    </a:p>
                    <a:p>
                      <a:pPr algn="ctr" fontAlgn="ctr"/>
                      <a:r>
                        <a:rPr lang="ru-RU" sz="1200" b="1" i="0" u="none" strike="noStrike" dirty="0" smtClean="0">
                          <a:solidFill>
                            <a:schemeClr val="bg1"/>
                          </a:solidFill>
                          <a:effectLst/>
                          <a:latin typeface="+mn-lt"/>
                        </a:rPr>
                        <a:t>(тыс. рублей)</a:t>
                      </a:r>
                      <a:endParaRPr lang="ru-RU" sz="1200" b="1" i="0" u="none" strike="noStrike" dirty="0">
                        <a:solidFill>
                          <a:schemeClr val="bg1"/>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602462">
                <a:tc>
                  <a:txBody>
                    <a:bodyPr/>
                    <a:lstStyle/>
                    <a:p>
                      <a:pPr algn="l" fontAlgn="ctr"/>
                      <a:r>
                        <a:rPr lang="ru-RU" sz="1400" b="0" i="0" u="none" strike="noStrike" dirty="0">
                          <a:solidFill>
                            <a:srgbClr val="000000"/>
                          </a:solidFill>
                          <a:effectLst/>
                          <a:latin typeface="+mn-lt"/>
                        </a:rPr>
                        <a:t>Выручка от реализации продукции</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31 414 140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35 144 452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602462">
                <a:tc>
                  <a:txBody>
                    <a:bodyPr/>
                    <a:lstStyle/>
                    <a:p>
                      <a:pPr algn="l" fontAlgn="ctr"/>
                      <a:r>
                        <a:rPr lang="ru-RU" sz="1400" b="0" i="0" u="none" strike="noStrike" dirty="0">
                          <a:solidFill>
                            <a:srgbClr val="000000"/>
                          </a:solidFill>
                          <a:effectLst/>
                          <a:latin typeface="+mn-lt"/>
                        </a:rPr>
                        <a:t>Себестоимость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27 112 017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28 630 009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602462">
                <a:tc>
                  <a:txBody>
                    <a:bodyPr/>
                    <a:lstStyle/>
                    <a:p>
                      <a:pPr algn="l" fontAlgn="ctr"/>
                      <a:r>
                        <a:rPr lang="ru-RU" sz="1400" b="0" i="0" u="none" strike="noStrike" dirty="0">
                          <a:solidFill>
                            <a:srgbClr val="000000"/>
                          </a:solidFill>
                          <a:effectLst/>
                          <a:latin typeface="+mn-lt"/>
                        </a:rPr>
                        <a:t>Валовая прибыль</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4 302 123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6 514 443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602462">
                <a:tc>
                  <a:txBody>
                    <a:bodyPr/>
                    <a:lstStyle/>
                    <a:p>
                      <a:pPr algn="l" fontAlgn="ctr"/>
                      <a:r>
                        <a:rPr lang="ru-RU" sz="1400" b="0" i="0" u="none" strike="noStrike" dirty="0">
                          <a:solidFill>
                            <a:srgbClr val="000000"/>
                          </a:solidFill>
                          <a:effectLst/>
                          <a:latin typeface="+mn-lt"/>
                        </a:rPr>
                        <a:t>Прибыль до налогообложения</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-941 795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635 264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602462">
                <a:tc>
                  <a:txBody>
                    <a:bodyPr/>
                    <a:lstStyle/>
                    <a:p>
                      <a:pPr algn="l" fontAlgn="b"/>
                      <a:r>
                        <a:rPr lang="ru-RU" sz="1400" b="0" i="0" u="none" strike="noStrike" dirty="0">
                          <a:solidFill>
                            <a:srgbClr val="000000"/>
                          </a:solidFill>
                          <a:effectLst/>
                          <a:latin typeface="+mn-lt"/>
                        </a:rPr>
                        <a:t>Чистая прибыль</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-1 011 268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0" i="0" u="none" strike="noStrike" dirty="0">
                          <a:solidFill>
                            <a:srgbClr val="000000"/>
                          </a:solidFill>
                          <a:effectLst/>
                          <a:latin typeface="Calibri" panose="020F0502020204030204" pitchFamily="34" charset="0"/>
                        </a:rPr>
                        <a:t>511 438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451197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14</a:t>
            </a:r>
            <a:endParaRPr lang="ru-RU" altLang="ru-RU" sz="1400" dirty="0">
              <a:solidFill>
                <a:srgbClr val="002060"/>
              </a:solidFill>
              <a:latin typeface="Arial" panose="020B0604020202020204" pitchFamily="34" charset="0"/>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1" name="Таблица 10"/>
          <p:cNvGraphicFramePr>
            <a:graphicFrameLocks noGrp="1"/>
          </p:cNvGraphicFramePr>
          <p:nvPr>
            <p:extLst/>
          </p:nvPr>
        </p:nvGraphicFramePr>
        <p:xfrm>
          <a:off x="107506" y="745651"/>
          <a:ext cx="8938903" cy="5197413"/>
        </p:xfrm>
        <a:graphic>
          <a:graphicData uri="http://schemas.openxmlformats.org/drawingml/2006/table">
            <a:tbl>
              <a:tblPr>
                <a:tableStyleId>{5C22544A-7EE6-4342-B048-85BDC9FD1C3A}</a:tableStyleId>
              </a:tblPr>
              <a:tblGrid>
                <a:gridCol w="4980389">
                  <a:extLst>
                    <a:ext uri="{9D8B030D-6E8A-4147-A177-3AD203B41FA5}">
                      <a16:colId xmlns:a16="http://schemas.microsoft.com/office/drawing/2014/main" xmlns="" val="20000"/>
                    </a:ext>
                  </a:extLst>
                </a:gridCol>
                <a:gridCol w="1979257">
                  <a:extLst>
                    <a:ext uri="{9D8B030D-6E8A-4147-A177-3AD203B41FA5}">
                      <a16:colId xmlns:a16="http://schemas.microsoft.com/office/drawing/2014/main" xmlns="" val="20001"/>
                    </a:ext>
                  </a:extLst>
                </a:gridCol>
                <a:gridCol w="1979257">
                  <a:extLst>
                    <a:ext uri="{9D8B030D-6E8A-4147-A177-3AD203B41FA5}">
                      <a16:colId xmlns:a16="http://schemas.microsoft.com/office/drawing/2014/main" xmlns="" val="20002"/>
                    </a:ext>
                  </a:extLst>
                </a:gridCol>
              </a:tblGrid>
              <a:tr h="290035">
                <a:tc gridSpan="3">
                  <a:txBody>
                    <a:bodyPr/>
                    <a:lstStyle/>
                    <a:p>
                      <a:pPr algn="ctr" fontAlgn="b"/>
                      <a:r>
                        <a:rPr lang="ru-RU" sz="1400" b="1" i="0" u="none" strike="noStrike" dirty="0">
                          <a:solidFill>
                            <a:schemeClr val="bg1"/>
                          </a:solidFill>
                          <a:effectLst/>
                        </a:rPr>
                        <a:t>Структура затрат, тыс</a:t>
                      </a:r>
                      <a:r>
                        <a:rPr lang="ru-RU" sz="1400" b="1" i="0" u="none" strike="noStrike" dirty="0" smtClean="0">
                          <a:solidFill>
                            <a:schemeClr val="bg1"/>
                          </a:solidFill>
                          <a:effectLst/>
                        </a:rPr>
                        <a:t>. рублей</a:t>
                      </a:r>
                      <a:endParaRPr lang="ru-RU" sz="1400" b="1" i="0" u="none" strike="noStrike" dirty="0">
                        <a:solidFill>
                          <a:schemeClr val="bg1"/>
                        </a:solidFill>
                        <a:effectLst/>
                        <a:latin typeface="Times New Roman" panose="02020603050405020304" pitchFamily="18" charset="0"/>
                      </a:endParaRPr>
                    </a:p>
                  </a:txBody>
                  <a:tcPr marL="9526" marR="9526" marT="9521" marB="0" anchor="b">
                    <a:solidFill>
                      <a:schemeClr val="tx2">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65146">
                <a:tc gridSpan="3">
                  <a:txBody>
                    <a:bodyPr/>
                    <a:lstStyle/>
                    <a:p>
                      <a:pPr algn="l" fontAlgn="b"/>
                      <a:endParaRPr lang="ru-RU" sz="1200" b="0" i="0" u="none" strike="noStrike" dirty="0">
                        <a:solidFill>
                          <a:schemeClr val="bg1"/>
                        </a:solidFill>
                        <a:effectLst/>
                        <a:latin typeface="Times New Roman" panose="02020603050405020304" pitchFamily="18" charset="0"/>
                      </a:endParaRPr>
                    </a:p>
                  </a:txBody>
                  <a:tcPr marL="9526" marR="9526" marT="9521" marB="0" anchor="b">
                    <a:solidFill>
                      <a:schemeClr val="tx2">
                        <a:lumMod val="60000"/>
                        <a:lumOff val="40000"/>
                      </a:schemeClr>
                    </a:solidFill>
                  </a:tcPr>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458133">
                <a:tc>
                  <a:txBody>
                    <a:bodyPr/>
                    <a:lstStyle/>
                    <a:p>
                      <a:pPr algn="ctr" fontAlgn="ctr"/>
                      <a:r>
                        <a:rPr lang="ru-RU" sz="1200" b="1" u="none" strike="noStrike" dirty="0">
                          <a:solidFill>
                            <a:schemeClr val="bg1"/>
                          </a:solidFill>
                          <a:effectLst/>
                        </a:rPr>
                        <a:t>Наименование статьи затрат</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tc>
                  <a:txBody>
                    <a:bodyPr/>
                    <a:lstStyle/>
                    <a:p>
                      <a:pPr algn="ctr" fontAlgn="ctr"/>
                      <a:r>
                        <a:rPr lang="ru-RU" sz="1200" b="1" u="none" strike="noStrike" dirty="0" smtClean="0">
                          <a:solidFill>
                            <a:schemeClr val="bg1"/>
                          </a:solidFill>
                          <a:effectLst/>
                        </a:rPr>
                        <a:t>201</a:t>
                      </a:r>
                      <a:r>
                        <a:rPr lang="en-US" sz="1200" b="1" u="none" strike="noStrike" dirty="0" smtClean="0">
                          <a:solidFill>
                            <a:schemeClr val="bg1"/>
                          </a:solidFill>
                          <a:effectLst/>
                        </a:rPr>
                        <a:t>6</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tc>
                  <a:txBody>
                    <a:bodyPr/>
                    <a:lstStyle/>
                    <a:p>
                      <a:pPr algn="ctr" fontAlgn="ctr"/>
                      <a:r>
                        <a:rPr lang="ru-RU" sz="1200" b="1" u="none" strike="noStrike" dirty="0" smtClean="0">
                          <a:solidFill>
                            <a:schemeClr val="bg1"/>
                          </a:solidFill>
                          <a:effectLst/>
                        </a:rPr>
                        <a:t>201</a:t>
                      </a:r>
                      <a:r>
                        <a:rPr lang="en-US" sz="1200" b="1" u="none" strike="noStrike" dirty="0" smtClean="0">
                          <a:solidFill>
                            <a:schemeClr val="bg1"/>
                          </a:solidFill>
                          <a:effectLst/>
                        </a:rPr>
                        <a:t>7</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extLst>
                  <a:ext uri="{0D108BD9-81ED-4DB2-BD59-A6C34878D82A}">
                    <a16:rowId xmlns:a16="http://schemas.microsoft.com/office/drawing/2014/main" xmlns="" val="10002"/>
                  </a:ext>
                </a:extLst>
              </a:tr>
              <a:tr h="234881">
                <a:tc>
                  <a:txBody>
                    <a:bodyPr/>
                    <a:lstStyle/>
                    <a:p>
                      <a:pPr algn="l" fontAlgn="ctr"/>
                      <a:r>
                        <a:rPr lang="ru-RU" sz="1200" u="none" strike="noStrike" dirty="0">
                          <a:effectLst/>
                        </a:rPr>
                        <a:t>Материальные затраты, всего</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7 527 499</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smtClean="0">
                          <a:solidFill>
                            <a:schemeClr val="tx1"/>
                          </a:solidFill>
                          <a:effectLst/>
                          <a:latin typeface="+mn-lt"/>
                          <a:ea typeface="+mn-ea"/>
                          <a:cs typeface="+mn-cs"/>
                        </a:rPr>
                        <a:t>8 </a:t>
                      </a:r>
                      <a:r>
                        <a:rPr lang="ru-RU" sz="1200" b="0" u="none" strike="noStrike" kern="1200" dirty="0" smtClean="0">
                          <a:solidFill>
                            <a:schemeClr val="tx1"/>
                          </a:solidFill>
                          <a:effectLst/>
                          <a:latin typeface="+mn-lt"/>
                          <a:ea typeface="+mn-ea"/>
                          <a:cs typeface="+mn-cs"/>
                        </a:rPr>
                        <a:t>011 799</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3"/>
                  </a:ext>
                </a:extLst>
              </a:tr>
              <a:tr h="215555">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6 388 785</a:t>
                      </a:r>
                    </a:p>
                  </a:txBody>
                  <a:tcPr marL="9526" marR="9526" marT="9524" marB="0">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6 544 577</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4"/>
                  </a:ext>
                </a:extLst>
              </a:tr>
              <a:tr h="215555">
                <a:tc>
                  <a:txBody>
                    <a:bodyPr/>
                    <a:lstStyle/>
                    <a:p>
                      <a:pPr marL="0" algn="l" defTabSz="914400" rtl="0" eaLnBrk="1" fontAlgn="ctr" latinLnBrk="0" hangingPunct="1"/>
                      <a:r>
                        <a:rPr lang="ru-RU" sz="1100" u="none" strike="noStrike" kern="1200" dirty="0" smtClean="0">
                          <a:solidFill>
                            <a:schemeClr val="dk1"/>
                          </a:solidFill>
                          <a:effectLst/>
                          <a:latin typeface="+mn-lt"/>
                          <a:ea typeface="+mn-ea"/>
                          <a:cs typeface="+mn-cs"/>
                        </a:rPr>
                        <a:t>Покупная электроэнергия для реализации потребителям электроэнергии</a:t>
                      </a:r>
                      <a:endParaRPr lang="ru-RU" sz="1100" u="none" strike="noStrike" kern="1200" dirty="0">
                        <a:solidFill>
                          <a:schemeClr val="dk1"/>
                        </a:solidFill>
                        <a:effectLst/>
                        <a:latin typeface="+mn-lt"/>
                        <a:ea typeface="+mn-ea"/>
                        <a:cs typeface="+mn-cs"/>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0</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291 309</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39474303"/>
                  </a:ext>
                </a:extLst>
              </a:tr>
              <a:tr h="420925">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237 407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248 991</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5"/>
                  </a:ext>
                </a:extLst>
              </a:tr>
              <a:tr h="234881">
                <a:tc>
                  <a:txBody>
                    <a:bodyPr/>
                    <a:lstStyle/>
                    <a:p>
                      <a:pPr algn="l" fontAlgn="ctr"/>
                      <a:r>
                        <a:rPr lang="en-US" sz="1100" u="none" strike="noStrike" dirty="0" smtClean="0">
                          <a:effectLst/>
                        </a:rPr>
                        <a:t>C</a:t>
                      </a:r>
                      <a:r>
                        <a:rPr lang="ru-RU" sz="1100" u="none" strike="noStrike" dirty="0" err="1" smtClean="0">
                          <a:effectLst/>
                        </a:rPr>
                        <a:t>ырьё</a:t>
                      </a:r>
                      <a:r>
                        <a:rPr lang="ru-RU" sz="1100" u="none" strike="noStrike" dirty="0" smtClean="0">
                          <a:effectLst/>
                        </a:rPr>
                        <a:t> </a:t>
                      </a:r>
                      <a:r>
                        <a:rPr lang="ru-RU" sz="1100" u="none" strike="noStrike" dirty="0">
                          <a:effectLst/>
                        </a:rPr>
                        <a:t>и материалы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901 307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926 921</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6"/>
                  </a:ext>
                </a:extLst>
              </a:tr>
              <a:tr h="260209">
                <a:tc>
                  <a:txBody>
                    <a:bodyPr/>
                    <a:lstStyle/>
                    <a:p>
                      <a:pPr algn="l" fontAlgn="ctr"/>
                      <a:r>
                        <a:rPr lang="ru-RU" sz="1200" u="none" strike="noStrike" dirty="0">
                          <a:effectLst/>
                        </a:rPr>
                        <a:t>Работы и услуги производственного характера  </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8 905 268</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9 621 870</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7"/>
                  </a:ext>
                </a:extLst>
              </a:tr>
              <a:tr h="260209">
                <a:tc>
                  <a:txBody>
                    <a:bodyPr/>
                    <a:lstStyle/>
                    <a:p>
                      <a:pPr algn="l" fontAlgn="ctr"/>
                      <a:r>
                        <a:rPr lang="ru-RU" sz="1200" u="none" strike="noStrike" dirty="0">
                          <a:effectLst/>
                        </a:rPr>
                        <a:t>Затраты на оплату труда</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5 293 152</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5 395 687</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8"/>
                  </a:ext>
                </a:extLst>
              </a:tr>
              <a:tr h="260209">
                <a:tc>
                  <a:txBody>
                    <a:bodyPr/>
                    <a:lstStyle/>
                    <a:p>
                      <a:pPr algn="l" fontAlgn="ctr"/>
                      <a:r>
                        <a:rPr lang="ru-RU" sz="1200" u="none" strike="noStrike" dirty="0">
                          <a:effectLst/>
                        </a:rPr>
                        <a:t>Страховые взносы</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1 594 052</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1 626 067</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9"/>
                  </a:ext>
                </a:extLst>
              </a:tr>
              <a:tr h="260209">
                <a:tc>
                  <a:txBody>
                    <a:bodyPr/>
                    <a:lstStyle/>
                    <a:p>
                      <a:pPr algn="l" fontAlgn="ctr"/>
                      <a:r>
                        <a:rPr lang="ru-RU" sz="1200" u="none" strike="noStrike" dirty="0">
                          <a:effectLst/>
                        </a:rPr>
                        <a:t>Отчисления на НПО (НПФ энергетики)</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en-US" sz="1200" b="0" u="none" strike="noStrike" kern="1200" dirty="0" smtClean="0">
                          <a:solidFill>
                            <a:schemeClr val="tx1"/>
                          </a:solidFill>
                          <a:effectLst/>
                          <a:latin typeface="+mn-lt"/>
                          <a:ea typeface="+mn-ea"/>
                          <a:cs typeface="+mn-cs"/>
                        </a:rPr>
                        <a:t>0</a:t>
                      </a:r>
                      <a:endParaRPr lang="ru-RU" sz="1200" b="0" u="none" strike="noStrike" kern="1200" dirty="0">
                        <a:solidFill>
                          <a:schemeClr val="tx1"/>
                        </a:solidFill>
                        <a:effectLst/>
                        <a:latin typeface="+mn-lt"/>
                        <a:ea typeface="+mn-ea"/>
                        <a:cs typeface="+mn-cs"/>
                      </a:endParaRP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1 603</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0"/>
                  </a:ext>
                </a:extLst>
              </a:tr>
              <a:tr h="260209">
                <a:tc>
                  <a:txBody>
                    <a:bodyPr/>
                    <a:lstStyle/>
                    <a:p>
                      <a:pPr algn="l" fontAlgn="ctr"/>
                      <a:r>
                        <a:rPr lang="ru-RU" sz="1200" u="none" strike="noStrike" dirty="0">
                          <a:effectLst/>
                        </a:rPr>
                        <a:t>Амортизация основных средств и НМА</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2 580 409</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2 571 902</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1"/>
                  </a:ext>
                </a:extLst>
              </a:tr>
              <a:tr h="260209">
                <a:tc>
                  <a:txBody>
                    <a:bodyPr/>
                    <a:lstStyle/>
                    <a:p>
                      <a:pPr algn="l" fontAlgn="ctr"/>
                      <a:r>
                        <a:rPr lang="ru-RU" sz="1200" u="none" strike="noStrike" dirty="0">
                          <a:effectLst/>
                        </a:rPr>
                        <a:t>Прочие затраты, из них</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1 211 637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a:t>
                      </a:r>
                      <a:r>
                        <a:rPr lang="ru-RU" sz="1200" b="0" u="none" strike="noStrike" kern="1200" smtClean="0">
                          <a:solidFill>
                            <a:schemeClr val="tx1"/>
                          </a:solidFill>
                          <a:effectLst/>
                          <a:latin typeface="+mn-lt"/>
                          <a:ea typeface="+mn-ea"/>
                          <a:cs typeface="+mn-cs"/>
                        </a:rPr>
                        <a:t>401 082</a:t>
                      </a:r>
                      <a:endParaRPr lang="ru-RU" sz="1200" b="0" u="none" strike="noStrike" kern="1200" dirty="0" smtClean="0">
                        <a:solidFill>
                          <a:schemeClr val="tx1"/>
                        </a:solidFill>
                        <a:effectLst/>
                        <a:latin typeface="+mn-lt"/>
                        <a:ea typeface="+mn-ea"/>
                        <a:cs typeface="+mn-cs"/>
                      </a:endParaRP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2"/>
                  </a:ext>
                </a:extLst>
              </a:tr>
              <a:tr h="260209">
                <a:tc>
                  <a:txBody>
                    <a:bodyPr/>
                    <a:lstStyle/>
                    <a:p>
                      <a:pPr algn="l" fontAlgn="ctr"/>
                      <a:r>
                        <a:rPr lang="ru-RU" sz="1100" u="none" strike="noStrike" dirty="0">
                          <a:effectLst/>
                        </a:rPr>
                        <a:t>Оплата работ и услуг сторонних организаций</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326 830</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389 602</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3"/>
                  </a:ext>
                </a:extLst>
              </a:tr>
              <a:tr h="260209">
                <a:tc>
                  <a:txBody>
                    <a:bodyPr/>
                    <a:lstStyle/>
                    <a:p>
                      <a:pPr algn="l" fontAlgn="ctr"/>
                      <a:r>
                        <a:rPr lang="ru-RU" sz="1100" u="none" strike="noStrike" dirty="0">
                          <a:effectLst/>
                        </a:rPr>
                        <a:t>Расходы на страхование</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92 140</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91 574</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4"/>
                  </a:ext>
                </a:extLst>
              </a:tr>
              <a:tr h="260209">
                <a:tc>
                  <a:txBody>
                    <a:bodyPr/>
                    <a:lstStyle/>
                    <a:p>
                      <a:pPr algn="l" fontAlgn="ctr"/>
                      <a:r>
                        <a:rPr lang="ru-RU" sz="1100" u="none" strike="noStrike" dirty="0">
                          <a:effectLst/>
                        </a:rPr>
                        <a:t>Налоги и сборы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327 427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    357 698</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5"/>
                  </a:ext>
                </a:extLst>
              </a:tr>
              <a:tr h="520421">
                <a:tc>
                  <a:txBody>
                    <a:bodyPr/>
                    <a:lstStyle/>
                    <a:p>
                      <a:pPr algn="l" fontAlgn="b"/>
                      <a:r>
                        <a:rPr lang="ru-RU" sz="1200" u="none" strike="noStrike" dirty="0">
                          <a:effectLst/>
                        </a:rPr>
                        <a:t>Затраты на производство и реализацию продукции</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1" u="none" strike="noStrike" kern="1200" dirty="0" smtClean="0">
                          <a:solidFill>
                            <a:schemeClr val="tx1"/>
                          </a:solidFill>
                          <a:effectLst/>
                          <a:latin typeface="+mn-lt"/>
                          <a:ea typeface="+mn-ea"/>
                          <a:cs typeface="+mn-cs"/>
                        </a:rPr>
                        <a:t>27 112 017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1" u="none" strike="noStrike" kern="1200" dirty="0" smtClean="0">
                          <a:solidFill>
                            <a:schemeClr val="tx1"/>
                          </a:solidFill>
                          <a:effectLst/>
                          <a:latin typeface="+mn-lt"/>
                          <a:ea typeface="+mn-ea"/>
                          <a:cs typeface="+mn-cs"/>
                        </a:rPr>
                        <a:t>28 630 009</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8479868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025A8-FEA9-47CD-A080-A04B2CC2CF0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013150" y="790575"/>
            <a:ext cx="2843213" cy="36830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Arial"/>
                <a:ea typeface="+mn-ea"/>
                <a:cs typeface="Arial"/>
              </a:rPr>
              <a:t>Структура расходов</a:t>
            </a:r>
            <a:endParaRPr kumimoji="0" lang="ru-RU" sz="1800" b="0" i="0" u="none" strike="noStrike" kern="0" cap="none" spc="0" normalizeH="0" baseline="0" noProof="0" dirty="0">
              <a:ln>
                <a:noFill/>
              </a:ln>
              <a:solidFill>
                <a:prstClr val="black"/>
              </a:solidFill>
              <a:effectLst/>
              <a:uLnTx/>
              <a:uFillTx/>
              <a:latin typeface="Arial"/>
              <a:ea typeface="+mn-ea"/>
              <a:cs typeface="Arial"/>
            </a:endParaRPr>
          </a:p>
        </p:txBody>
      </p:sp>
      <p:graphicFrame>
        <p:nvGraphicFramePr>
          <p:cNvPr id="9" name="Объект 1"/>
          <p:cNvGraphicFramePr>
            <a:graphicFrameLocks/>
          </p:cNvGraphicFramePr>
          <p:nvPr>
            <p:extLst/>
          </p:nvPr>
        </p:nvGraphicFramePr>
        <p:xfrm>
          <a:off x="246063" y="1420813"/>
          <a:ext cx="4668837" cy="2943225"/>
        </p:xfrm>
        <a:graphic>
          <a:graphicData uri="http://schemas.openxmlformats.org/presentationml/2006/ole">
            <mc:AlternateContent xmlns:mc="http://schemas.openxmlformats.org/markup-compatibility/2006">
              <mc:Choice xmlns:v="urn:schemas-microsoft-com:vml" Requires="v">
                <p:oleObj spid="_x0000_s8200" name="Лист" r:id="rId6" imgW="4676740" imgH="2943341" progId="Excel.Sheet.8">
                  <p:embed/>
                </p:oleObj>
              </mc:Choice>
              <mc:Fallback>
                <p:oleObj name="Лист" r:id="rId6" imgW="4676740" imgH="2943341" progId="Excel.Sheet.8">
                  <p:embed/>
                  <p:pic>
                    <p:nvPicPr>
                      <p:cNvPr id="0" name=""/>
                      <p:cNvPicPr>
                        <a:picLocks noChangeArrowheads="1"/>
                      </p:cNvPicPr>
                      <p:nvPr/>
                    </p:nvPicPr>
                    <p:blipFill>
                      <a:blip r:embed="rId7"/>
                      <a:srcRect/>
                      <a:stretch>
                        <a:fillRect/>
                      </a:stretch>
                    </p:blipFill>
                    <p:spPr bwMode="auto">
                      <a:xfrm>
                        <a:off x="246063" y="1420813"/>
                        <a:ext cx="46688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Диаграмма 9"/>
          <p:cNvGraphicFramePr>
            <a:graphicFrameLocks/>
          </p:cNvGraphicFramePr>
          <p:nvPr>
            <p:extLst/>
          </p:nvPr>
        </p:nvGraphicFramePr>
        <p:xfrm>
          <a:off x="3832225" y="3333750"/>
          <a:ext cx="4962525" cy="2790825"/>
        </p:xfrm>
        <a:graphic>
          <a:graphicData uri="http://schemas.openxmlformats.org/presentationml/2006/ole">
            <mc:AlternateContent xmlns:mc="http://schemas.openxmlformats.org/markup-compatibility/2006">
              <mc:Choice xmlns:v="urn:schemas-microsoft-com:vml" Requires="v">
                <p:oleObj spid="_x0000_s8201" name="Диаграмма" r:id="rId8" imgW="4962509" imgH="2790889" progId="Excel.Chart.8">
                  <p:embed/>
                </p:oleObj>
              </mc:Choice>
              <mc:Fallback>
                <p:oleObj name="Диаграмма" r:id="rId8" imgW="4962509" imgH="2790889" progId="Excel.Chart.8">
                  <p:embed/>
                  <p:pic>
                    <p:nvPicPr>
                      <p:cNvPr id="0" name=""/>
                      <p:cNvPicPr>
                        <a:picLocks noChangeArrowheads="1"/>
                      </p:cNvPicPr>
                      <p:nvPr/>
                    </p:nvPicPr>
                    <p:blipFill>
                      <a:blip r:embed="rId9"/>
                      <a:srcRect/>
                      <a:stretch>
                        <a:fillRect/>
                      </a:stretch>
                    </p:blipFill>
                    <p:spPr bwMode="auto">
                      <a:xfrm>
                        <a:off x="3832225" y="3333750"/>
                        <a:ext cx="4962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1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15</a:t>
            </a:r>
            <a:endParaRPr kumimoji="0" lang="ru-RU" altLang="ru-RU"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2"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ОСНОВНЫЕ </a:t>
            </a:r>
            <a:r>
              <a:rPr kumimoji="0" lang="ru-RU" altLang="ru-RU"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ФИНАНСОВО-ЭКОНОМИЧЕСКИЕ </a:t>
            </a: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ПОКАЗАТЕЛИ</a:t>
            </a:r>
          </a:p>
        </p:txBody>
      </p:sp>
    </p:spTree>
    <p:extLst>
      <p:ext uri="{BB962C8B-B14F-4D97-AF65-F5344CB8AC3E}">
        <p14:creationId xmlns:p14="http://schemas.microsoft.com/office/powerpoint/2010/main" val="39263558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025A8-FEA9-47CD-A080-A04B2CC2CF0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915816" y="838593"/>
            <a:ext cx="3013075" cy="3698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Arial"/>
                <a:ea typeface="+mn-ea"/>
                <a:cs typeface="Arial"/>
              </a:rPr>
              <a:t>Структура выручки</a:t>
            </a:r>
            <a:endParaRPr kumimoji="0" lang="ru-RU" sz="1800" b="0" i="0" u="none" strike="noStrike" kern="0" cap="none" spc="0" normalizeH="0" baseline="0" noProof="0" dirty="0">
              <a:ln>
                <a:noFill/>
              </a:ln>
              <a:solidFill>
                <a:prstClr val="black"/>
              </a:solidFill>
              <a:effectLst/>
              <a:uLnTx/>
              <a:uFillTx/>
              <a:latin typeface="Arial"/>
              <a:ea typeface="+mn-ea"/>
              <a:cs typeface="Arial"/>
            </a:endParaRPr>
          </a:p>
        </p:txBody>
      </p:sp>
      <p:graphicFrame>
        <p:nvGraphicFramePr>
          <p:cNvPr id="9" name="Объект 1"/>
          <p:cNvGraphicFramePr>
            <a:graphicFrameLocks/>
          </p:cNvGraphicFramePr>
          <p:nvPr>
            <p:extLst/>
          </p:nvPr>
        </p:nvGraphicFramePr>
        <p:xfrm>
          <a:off x="180975" y="1485900"/>
          <a:ext cx="4660900" cy="2951163"/>
        </p:xfrm>
        <a:graphic>
          <a:graphicData uri="http://schemas.openxmlformats.org/presentationml/2006/ole">
            <mc:AlternateContent xmlns:mc="http://schemas.openxmlformats.org/markup-compatibility/2006">
              <mc:Choice xmlns:v="urn:schemas-microsoft-com:vml" Requires="v">
                <p:oleObj spid="_x0000_s9224" name="Лист" r:id="rId6" imgW="4667295" imgH="2952801" progId="Excel.Sheet.8">
                  <p:embed/>
                </p:oleObj>
              </mc:Choice>
              <mc:Fallback>
                <p:oleObj name="Лист" r:id="rId6" imgW="4667295" imgH="2952801" progId="Excel.Sheet.8">
                  <p:embed/>
                  <p:pic>
                    <p:nvPicPr>
                      <p:cNvPr id="0" name=""/>
                      <p:cNvPicPr>
                        <a:picLocks noChangeArrowheads="1"/>
                      </p:cNvPicPr>
                      <p:nvPr/>
                    </p:nvPicPr>
                    <p:blipFill>
                      <a:blip r:embed="rId7"/>
                      <a:srcRect/>
                      <a:stretch>
                        <a:fillRect/>
                      </a:stretch>
                    </p:blipFill>
                    <p:spPr bwMode="auto">
                      <a:xfrm>
                        <a:off x="180975" y="1485900"/>
                        <a:ext cx="46609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Диаграмма 9"/>
          <p:cNvGraphicFramePr>
            <a:graphicFrameLocks/>
          </p:cNvGraphicFramePr>
          <p:nvPr>
            <p:extLst/>
          </p:nvPr>
        </p:nvGraphicFramePr>
        <p:xfrm>
          <a:off x="4270375" y="3160713"/>
          <a:ext cx="4676775" cy="2854325"/>
        </p:xfrm>
        <a:graphic>
          <a:graphicData uri="http://schemas.openxmlformats.org/presentationml/2006/ole">
            <mc:AlternateContent xmlns:mc="http://schemas.openxmlformats.org/markup-compatibility/2006">
              <mc:Choice xmlns:v="urn:schemas-microsoft-com:vml" Requires="v">
                <p:oleObj spid="_x0000_s9225" name="Диаграмма" r:id="rId8" imgW="4676740" imgH="2847924" progId="Excel.Chart.8">
                  <p:embed/>
                </p:oleObj>
              </mc:Choice>
              <mc:Fallback>
                <p:oleObj name="Диаграмма" r:id="rId8" imgW="4676740" imgH="2847924" progId="Excel.Chart.8">
                  <p:embed/>
                  <p:pic>
                    <p:nvPicPr>
                      <p:cNvPr id="0" name=""/>
                      <p:cNvPicPr>
                        <a:picLocks noChangeArrowheads="1"/>
                      </p:cNvPicPr>
                      <p:nvPr/>
                    </p:nvPicPr>
                    <p:blipFill>
                      <a:blip r:embed="rId9"/>
                      <a:srcRect/>
                      <a:stretch>
                        <a:fillRect/>
                      </a:stretch>
                    </p:blipFill>
                    <p:spPr bwMode="auto">
                      <a:xfrm>
                        <a:off x="4270375" y="3160713"/>
                        <a:ext cx="46767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1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16</a:t>
            </a:r>
            <a:endParaRPr kumimoji="0" lang="ru-RU" altLang="ru-RU"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2"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ОСНОВНЫЕ </a:t>
            </a:r>
            <a:r>
              <a:rPr kumimoji="0" lang="ru-RU" altLang="ru-RU"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ФИНАНСОВО-ЭКОНОМИЧЕСКИЕ </a:t>
            </a: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ПОКАЗАТЕЛИ</a:t>
            </a:r>
          </a:p>
        </p:txBody>
      </p:sp>
    </p:spTree>
    <p:extLst>
      <p:ext uri="{BB962C8B-B14F-4D97-AF65-F5344CB8AC3E}">
        <p14:creationId xmlns:p14="http://schemas.microsoft.com/office/powerpoint/2010/main" val="28765577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025A8-FEA9-47CD-A080-A04B2CC2CF0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1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17</a:t>
            </a:r>
            <a:endParaRPr kumimoji="0" lang="ru-RU" altLang="ru-RU"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ОСНОВНЫЕ </a:t>
            </a:r>
            <a:r>
              <a:rPr kumimoji="0" lang="ru-RU" altLang="ru-RU"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ФИНАНСОВО-ЭКОНОМИЧЕСКИЕ </a:t>
            </a: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ПОКАЗАТЕЛИ</a:t>
            </a:r>
          </a:p>
        </p:txBody>
      </p:sp>
      <p:graphicFrame>
        <p:nvGraphicFramePr>
          <p:cNvPr id="11" name="Таблица 10"/>
          <p:cNvGraphicFramePr>
            <a:graphicFrameLocks noGrp="1"/>
          </p:cNvGraphicFramePr>
          <p:nvPr>
            <p:extLst/>
          </p:nvPr>
        </p:nvGraphicFramePr>
        <p:xfrm>
          <a:off x="162295" y="730407"/>
          <a:ext cx="8938900" cy="5317923"/>
        </p:xfrm>
        <a:graphic>
          <a:graphicData uri="http://schemas.openxmlformats.org/drawingml/2006/table">
            <a:tbl>
              <a:tblPr>
                <a:tableStyleId>{5C22544A-7EE6-4342-B048-85BDC9FD1C3A}</a:tableStyleId>
              </a:tblPr>
              <a:tblGrid>
                <a:gridCol w="3662834">
                  <a:extLst>
                    <a:ext uri="{9D8B030D-6E8A-4147-A177-3AD203B41FA5}">
                      <a16:colId xmlns:a16="http://schemas.microsoft.com/office/drawing/2014/main" xmlns="" val="20000"/>
                    </a:ext>
                  </a:extLst>
                </a:gridCol>
                <a:gridCol w="1110751">
                  <a:extLst>
                    <a:ext uri="{9D8B030D-6E8A-4147-A177-3AD203B41FA5}">
                      <a16:colId xmlns:a16="http://schemas.microsoft.com/office/drawing/2014/main" xmlns="" val="20001"/>
                    </a:ext>
                  </a:extLst>
                </a:gridCol>
                <a:gridCol w="833063">
                  <a:extLst>
                    <a:ext uri="{9D8B030D-6E8A-4147-A177-3AD203B41FA5}">
                      <a16:colId xmlns:a16="http://schemas.microsoft.com/office/drawing/2014/main" xmlns="" val="20002"/>
                    </a:ext>
                  </a:extLst>
                </a:gridCol>
                <a:gridCol w="833063">
                  <a:extLst>
                    <a:ext uri="{9D8B030D-6E8A-4147-A177-3AD203B41FA5}">
                      <a16:colId xmlns:a16="http://schemas.microsoft.com/office/drawing/2014/main" xmlns="" val="20003"/>
                    </a:ext>
                  </a:extLst>
                </a:gridCol>
                <a:gridCol w="833063">
                  <a:extLst>
                    <a:ext uri="{9D8B030D-6E8A-4147-A177-3AD203B41FA5}">
                      <a16:colId xmlns:a16="http://schemas.microsoft.com/office/drawing/2014/main" xmlns="" val="20004"/>
                    </a:ext>
                  </a:extLst>
                </a:gridCol>
                <a:gridCol w="833063">
                  <a:extLst>
                    <a:ext uri="{9D8B030D-6E8A-4147-A177-3AD203B41FA5}">
                      <a16:colId xmlns:a16="http://schemas.microsoft.com/office/drawing/2014/main" xmlns="" val="20005"/>
                    </a:ext>
                  </a:extLst>
                </a:gridCol>
                <a:gridCol w="833063">
                  <a:extLst>
                    <a:ext uri="{9D8B030D-6E8A-4147-A177-3AD203B41FA5}">
                      <a16:colId xmlns:a16="http://schemas.microsoft.com/office/drawing/2014/main" xmlns="" val="20006"/>
                    </a:ext>
                  </a:extLst>
                </a:gridCol>
              </a:tblGrid>
              <a:tr h="200539">
                <a:tc rowSpan="2">
                  <a:txBody>
                    <a:bodyPr/>
                    <a:lstStyle/>
                    <a:p>
                      <a:pPr algn="ctr" fontAlgn="ctr"/>
                      <a:r>
                        <a:rPr lang="ru-RU" sz="1100" b="1" u="none" strike="noStrike" dirty="0" smtClean="0">
                          <a:solidFill>
                            <a:schemeClr val="bg1"/>
                          </a:solidFill>
                          <a:effectLst/>
                        </a:rPr>
                        <a:t>2016 год, </a:t>
                      </a:r>
                      <a:r>
                        <a:rPr lang="ru-RU" sz="1100" b="1" u="none" strike="noStrike" dirty="0">
                          <a:solidFill>
                            <a:schemeClr val="bg1"/>
                          </a:solidFill>
                          <a:effectLst/>
                        </a:rPr>
                        <a:t>тыс</a:t>
                      </a:r>
                      <a:r>
                        <a:rPr lang="ru-RU" sz="1100" b="1" u="none" strike="noStrike" dirty="0" smtClean="0">
                          <a:solidFill>
                            <a:schemeClr val="bg1"/>
                          </a:solidFill>
                          <a:effectLst/>
                        </a:rPr>
                        <a:t>. рублей</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rowSpan="2">
                  <a:txBody>
                    <a:bodyPr/>
                    <a:lstStyle/>
                    <a:p>
                      <a:pPr algn="ctr" fontAlgn="ctr"/>
                      <a:r>
                        <a:rPr lang="ru-RU" sz="1100" b="1" u="none" strike="noStrike" dirty="0">
                          <a:solidFill>
                            <a:schemeClr val="bg1"/>
                          </a:solidFill>
                          <a:effectLst/>
                        </a:rPr>
                        <a:t>Свод </a:t>
                      </a:r>
                      <a:r>
                        <a:rPr lang="ru-RU" sz="1100" b="1" u="none" strike="noStrike" dirty="0" smtClean="0">
                          <a:solidFill>
                            <a:schemeClr val="bg1"/>
                          </a:solidFill>
                          <a:effectLst/>
                        </a:rPr>
                        <a:t> ПАО</a:t>
                      </a:r>
                    </a:p>
                    <a:p>
                      <a:pPr algn="ctr" fontAlgn="ctr"/>
                      <a:r>
                        <a:rPr lang="ru-RU" sz="1100" b="1" u="none" strike="noStrike" dirty="0" smtClean="0">
                          <a:solidFill>
                            <a:schemeClr val="bg1"/>
                          </a:solidFill>
                          <a:effectLst/>
                        </a:rPr>
                        <a:t> «МРСК Юга»</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gridSpan="5">
                  <a:txBody>
                    <a:bodyPr/>
                    <a:lstStyle/>
                    <a:p>
                      <a:pPr algn="ctr" fontAlgn="ctr"/>
                      <a:r>
                        <a:rPr lang="ru-RU" sz="1100" b="1" u="none" strike="noStrike" dirty="0">
                          <a:solidFill>
                            <a:schemeClr val="bg1"/>
                          </a:solidFill>
                          <a:effectLst/>
                        </a:rPr>
                        <a:t>в т</a:t>
                      </a:r>
                      <a:r>
                        <a:rPr lang="ru-RU" sz="1100" b="1" u="none" strike="noStrike" dirty="0" smtClean="0">
                          <a:solidFill>
                            <a:schemeClr val="bg1"/>
                          </a:solidFill>
                          <a:effectLst/>
                        </a:rPr>
                        <a:t>. ч</a:t>
                      </a:r>
                      <a:r>
                        <a:rPr lang="ru-RU" sz="1100" b="1" u="none" strike="noStrike" dirty="0">
                          <a:solidFill>
                            <a:schemeClr val="bg1"/>
                          </a:solidFill>
                          <a:effectLst/>
                        </a:rPr>
                        <a:t>. по филиалам</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01079">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solidFill>
                            <a:schemeClr val="bg1"/>
                          </a:solidFill>
                          <a:effectLst/>
                        </a:rPr>
                        <a:t>Астрахань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Волгоград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err="1">
                          <a:solidFill>
                            <a:schemeClr val="bg1"/>
                          </a:solidFill>
                          <a:effectLst/>
                        </a:rPr>
                        <a:t>Калм</a:t>
                      </a:r>
                      <a:r>
                        <a:rPr lang="ru-RU" sz="1100" b="1" u="none" strike="noStrike" dirty="0">
                          <a:solidFill>
                            <a:schemeClr val="bg1"/>
                          </a:solidFill>
                          <a:effectLst/>
                        </a:rPr>
                        <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Ростов</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Кубань</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extLst>
                  <a:ext uri="{0D108BD9-81ED-4DB2-BD59-A6C34878D82A}">
                    <a16:rowId xmlns:a16="http://schemas.microsoft.com/office/drawing/2014/main" xmlns="" val="10001"/>
                  </a:ext>
                </a:extLst>
              </a:tr>
              <a:tr h="200539">
                <a:tc>
                  <a:txBody>
                    <a:bodyPr/>
                    <a:lstStyle/>
                    <a:p>
                      <a:pPr algn="l"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a:effectLst/>
                        </a:rPr>
                        <a:t> </a:t>
                      </a:r>
                      <a:endParaRPr lang="ru-RU" sz="1000" b="0" i="0" u="none" strike="noStrike">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extLst>
                  <a:ext uri="{0D108BD9-81ED-4DB2-BD59-A6C34878D82A}">
                    <a16:rowId xmlns:a16="http://schemas.microsoft.com/office/drawing/2014/main" xmlns="" val="10002"/>
                  </a:ext>
                </a:extLst>
              </a:tr>
              <a:tr h="200539">
                <a:tc>
                  <a:txBody>
                    <a:bodyPr/>
                    <a:lstStyle/>
                    <a:p>
                      <a:pPr algn="l" fontAlgn="ctr"/>
                      <a:r>
                        <a:rPr lang="ru-RU" sz="1100" b="1" u="none" strike="noStrike" dirty="0">
                          <a:effectLst/>
                        </a:rPr>
                        <a:t>Выручка, в т</a:t>
                      </a:r>
                      <a:r>
                        <a:rPr lang="ru-RU" sz="1100" b="1" u="none" strike="noStrike" dirty="0" smtClean="0">
                          <a:effectLst/>
                        </a:rPr>
                        <a:t>. ч</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1" i="0" u="none" strike="noStrike" dirty="0">
                          <a:solidFill>
                            <a:srgbClr val="000000"/>
                          </a:solidFill>
                          <a:effectLst/>
                          <a:latin typeface="Calibri" panose="020F0502020204030204" pitchFamily="34" charset="0"/>
                        </a:rPr>
                        <a:t>31 414 140</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4 777 506</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9 764 688</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930 807</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15 905 641</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11 455</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200539">
                <a:tc>
                  <a:txBody>
                    <a:bodyPr/>
                    <a:lstStyle/>
                    <a:p>
                      <a:pPr algn="l" fontAlgn="ctr"/>
                      <a:r>
                        <a:rPr lang="ru-RU" sz="1100" u="none" strike="noStrike" dirty="0">
                          <a:effectLst/>
                        </a:rPr>
                        <a:t>от услуг по передаче электроэнергии</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30 768 277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4 566 758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9 686 391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914 154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15 600 974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4"/>
                  </a:ext>
                </a:extLst>
              </a:tr>
              <a:tr h="200539">
                <a:tc>
                  <a:txBody>
                    <a:bodyPr/>
                    <a:lstStyle/>
                    <a:p>
                      <a:pPr algn="l" fontAlgn="ctr"/>
                      <a:r>
                        <a:rPr lang="ru-RU" sz="1100" u="none" strike="noStrike" dirty="0">
                          <a:effectLst/>
                        </a:rPr>
                        <a:t>от услуг по технологическому присоединению</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469 889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189 556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42 584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1 679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236 071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5"/>
                  </a:ext>
                </a:extLst>
              </a:tr>
              <a:tr h="200539">
                <a:tc>
                  <a:txBody>
                    <a:bodyPr/>
                    <a:lstStyle/>
                    <a:p>
                      <a:pPr algn="l" fontAlgn="ctr"/>
                      <a:r>
                        <a:rPr lang="ru-RU" sz="1100" u="none" strike="noStrike" dirty="0">
                          <a:effectLst/>
                        </a:rPr>
                        <a:t>прочая деятельность</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175 975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21 193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35 714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14 975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68 596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11 455</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6"/>
                  </a:ext>
                </a:extLst>
              </a:tr>
              <a:tr h="314958">
                <a:tc>
                  <a:txBody>
                    <a:bodyPr/>
                    <a:lstStyle/>
                    <a:p>
                      <a:pPr algn="l"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Arial" panose="020B0604020202020204" pitchFamily="34" charset="0"/>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 </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200539">
                <a:tc>
                  <a:txBody>
                    <a:bodyPr/>
                    <a:lstStyle/>
                    <a:p>
                      <a:pPr algn="l" fontAlgn="ctr"/>
                      <a:r>
                        <a:rPr lang="ru-RU" sz="1100" b="1" u="none" strike="noStrike" dirty="0">
                          <a:effectLst/>
                        </a:rPr>
                        <a:t>Затраты на производство и реализацию продукции</a:t>
                      </a:r>
                      <a:endParaRPr lang="ru-RU" sz="1100" b="1"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27 112 017</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4 220 908</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8 133 219</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1 250 855</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13 461 217</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panose="020F0502020204030204" pitchFamily="34" charset="0"/>
                        </a:rPr>
                        <a:t>21 681</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8"/>
                  </a:ext>
                </a:extLst>
              </a:tr>
              <a:tr h="200539">
                <a:tc>
                  <a:txBody>
                    <a:bodyPr/>
                    <a:lstStyle/>
                    <a:p>
                      <a:pPr algn="l" fontAlgn="ctr"/>
                      <a:r>
                        <a:rPr lang="ru-RU" sz="1100" u="none" strike="noStrike" dirty="0">
                          <a:effectLst/>
                        </a:rPr>
                        <a:t>Материальные затраты, всего</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7 527 499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1 686 776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1 820 253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298 082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3 718 665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3 573</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9"/>
                  </a:ext>
                </a:extLst>
              </a:tr>
              <a:tr h="200539">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6 388 785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1 518 728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1 486 982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207 362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3 175 714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0"/>
                  </a:ext>
                </a:extLst>
              </a:tr>
              <a:tr h="390567">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237 407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27 209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71 172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11 865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125 605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1 449</a:t>
                      </a:r>
                    </a:p>
                  </a:txBody>
                  <a:tcPr marL="9525" marR="9525" marT="9525" marB="0">
                    <a:solidFill>
                      <a:schemeClr val="accent1">
                        <a:lumMod val="20000"/>
                        <a:lumOff val="80000"/>
                      </a:schemeClr>
                    </a:solidFill>
                  </a:tcPr>
                </a:tc>
                <a:extLst>
                  <a:ext uri="{0D108BD9-81ED-4DB2-BD59-A6C34878D82A}">
                    <a16:rowId xmlns:a16="http://schemas.microsoft.com/office/drawing/2014/main" xmlns="" val="10011"/>
                  </a:ext>
                </a:extLst>
              </a:tr>
              <a:tr h="200539">
                <a:tc>
                  <a:txBody>
                    <a:bodyPr/>
                    <a:lstStyle/>
                    <a:p>
                      <a:pPr algn="l" fontAlgn="ctr"/>
                      <a:r>
                        <a:rPr lang="en-US" sz="1100" u="none" strike="noStrike" dirty="0">
                          <a:effectLst/>
                        </a:rPr>
                        <a:t>C</a:t>
                      </a:r>
                      <a:r>
                        <a:rPr lang="ru-RU" sz="1100" u="none" strike="noStrike" dirty="0" err="1">
                          <a:effectLst/>
                        </a:rPr>
                        <a:t>ырье</a:t>
                      </a:r>
                      <a:r>
                        <a:rPr lang="ru-RU" sz="1100" u="none" strike="noStrike" dirty="0">
                          <a:effectLst/>
                        </a:rPr>
                        <a:t> и материалы</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901 307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140 839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262 099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78 854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417 346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2 123</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2"/>
                  </a:ext>
                </a:extLst>
              </a:tr>
              <a:tr h="200539">
                <a:tc>
                  <a:txBody>
                    <a:bodyPr/>
                    <a:lstStyle/>
                    <a:p>
                      <a:pPr algn="l" fontAlgn="ctr"/>
                      <a:r>
                        <a:rPr lang="ru-RU" sz="1100" u="none" strike="noStrike" dirty="0">
                          <a:effectLst/>
                        </a:rPr>
                        <a:t>Работы и услуги производственного характера  </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8 905 268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878 060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3 142 888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152 198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4 731 590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526</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3"/>
                  </a:ext>
                </a:extLst>
              </a:tr>
              <a:tr h="200539">
                <a:tc>
                  <a:txBody>
                    <a:bodyPr/>
                    <a:lstStyle/>
                    <a:p>
                      <a:pPr algn="l" fontAlgn="ctr"/>
                      <a:r>
                        <a:rPr lang="ru-RU" sz="1100" u="none" strike="noStrike" dirty="0">
                          <a:effectLst/>
                        </a:rPr>
                        <a:t>Услуги подрядчиков по обслуживанию и ремонту</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134 294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17 667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46 204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4 152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65 871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395</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4"/>
                  </a:ext>
                </a:extLst>
              </a:tr>
              <a:tr h="200539">
                <a:tc>
                  <a:txBody>
                    <a:bodyPr/>
                    <a:lstStyle/>
                    <a:p>
                      <a:pPr algn="l" fontAlgn="ctr"/>
                      <a:r>
                        <a:rPr lang="ru-RU" sz="1100" u="none" strike="noStrike" dirty="0">
                          <a:effectLst/>
                        </a:rPr>
                        <a:t>Услуги сетевых компаний по передаче э/э</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8 698 342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854 881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3 072 359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145 502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4 625 600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5"/>
                  </a:ext>
                </a:extLst>
              </a:tr>
              <a:tr h="200539">
                <a:tc>
                  <a:txBody>
                    <a:bodyPr/>
                    <a:lstStyle/>
                    <a:p>
                      <a:pPr algn="l" fontAlgn="ctr"/>
                      <a:r>
                        <a:rPr lang="ru-RU" sz="1100" u="none" strike="noStrike" dirty="0">
                          <a:effectLst/>
                        </a:rPr>
                        <a:t> - услуги "ФСК ЕЭС"</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6 551 314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566 089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2 507 356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145 502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3 332 367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6"/>
                  </a:ext>
                </a:extLst>
              </a:tr>
              <a:tr h="200539">
                <a:tc>
                  <a:txBody>
                    <a:bodyPr/>
                    <a:lstStyle/>
                    <a:p>
                      <a:pPr algn="l" fontAlgn="ctr"/>
                      <a:r>
                        <a:rPr lang="ru-RU" sz="1100" u="none" strike="noStrike" dirty="0">
                          <a:effectLst/>
                        </a:rPr>
                        <a:t> - услуги распределительных сетевых компаний</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2 147 028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288 792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565 003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1 293 233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7"/>
                  </a:ext>
                </a:extLst>
              </a:tr>
              <a:tr h="200539">
                <a:tc>
                  <a:txBody>
                    <a:bodyPr/>
                    <a:lstStyle/>
                    <a:p>
                      <a:pPr algn="l" fontAlgn="ctr"/>
                      <a:r>
                        <a:rPr lang="ru-RU" sz="1100" u="none" strike="noStrike" dirty="0">
                          <a:effectLst/>
                        </a:rPr>
                        <a:t>Прочие услуги производственного характера</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72 632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5 512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24 325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2 543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40 119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131</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8"/>
                  </a:ext>
                </a:extLst>
              </a:tr>
              <a:tr h="200539">
                <a:tc>
                  <a:txBody>
                    <a:bodyPr/>
                    <a:lstStyle/>
                    <a:p>
                      <a:pPr algn="l" fontAlgn="ctr"/>
                      <a:r>
                        <a:rPr lang="ru-RU" sz="1100" u="none" strike="noStrike" dirty="0">
                          <a:effectLst/>
                        </a:rPr>
                        <a:t>Затраты на оплату труда</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5 293 152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792 060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1 770 976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422 804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2 300 130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4 465</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9"/>
                  </a:ext>
                </a:extLst>
              </a:tr>
              <a:tr h="200539">
                <a:tc>
                  <a:txBody>
                    <a:bodyPr/>
                    <a:lstStyle/>
                    <a:p>
                      <a:pPr algn="l" fontAlgn="ctr"/>
                      <a:r>
                        <a:rPr lang="ru-RU" sz="1100" u="none" strike="noStrike" dirty="0">
                          <a:effectLst/>
                        </a:rPr>
                        <a:t>Страховые взносы</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1 594 052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241 090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529 106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127 472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694 335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1 357</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0"/>
                  </a:ext>
                </a:extLst>
              </a:tr>
              <a:tr h="200539">
                <a:tc>
                  <a:txBody>
                    <a:bodyPr/>
                    <a:lstStyle/>
                    <a:p>
                      <a:pPr algn="l" fontAlgn="ctr"/>
                      <a:r>
                        <a:rPr lang="ru-RU" sz="1100" u="none" strike="noStrike" dirty="0">
                          <a:effectLst/>
                        </a:rPr>
                        <a:t>Отчисления на НПО (НПФ энергетики)</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1"/>
                  </a:ext>
                </a:extLst>
              </a:tr>
              <a:tr h="200539">
                <a:tc>
                  <a:txBody>
                    <a:bodyPr/>
                    <a:lstStyle/>
                    <a:p>
                      <a:pPr algn="l" fontAlgn="ctr"/>
                      <a:r>
                        <a:rPr lang="ru-RU" sz="1100" u="none" strike="noStrike" dirty="0">
                          <a:effectLst/>
                        </a:rPr>
                        <a:t>Амортизация основных средств и НМА</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2 580 409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458 419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529 216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164 262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1 422 953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1 323</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2"/>
                  </a:ext>
                </a:extLst>
              </a:tr>
              <a:tr h="200539">
                <a:tc>
                  <a:txBody>
                    <a:bodyPr/>
                    <a:lstStyle/>
                    <a:p>
                      <a:pPr algn="l" fontAlgn="b"/>
                      <a:r>
                        <a:rPr lang="ru-RU" sz="1100" u="none" strike="noStrike" dirty="0">
                          <a:effectLst/>
                        </a:rPr>
                        <a:t>Прочие затраты</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panose="020F0502020204030204" pitchFamily="34" charset="0"/>
                        </a:rPr>
                        <a:t>1 211 637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panose="020F0502020204030204" pitchFamily="34" charset="0"/>
                        </a:rPr>
                        <a:t>164 503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340 779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86 038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panose="020F0502020204030204" pitchFamily="34" charset="0"/>
                        </a:rPr>
                        <a:t>593 543</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panose="020F0502020204030204" pitchFamily="34" charset="0"/>
                        </a:rPr>
                        <a:t>10 438</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38344978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025A8-FEA9-47CD-A080-A04B2CC2CF0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1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18</a:t>
            </a:r>
            <a:endParaRPr kumimoji="0" lang="ru-RU" altLang="ru-RU"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ОСНОВНЫЕ </a:t>
            </a:r>
            <a:r>
              <a:rPr kumimoji="0" lang="ru-RU" altLang="ru-RU"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ФИНАНСОВО-ЭКОНОМИЧЕСКИЕ </a:t>
            </a:r>
            <a:r>
              <a:rPr kumimoji="0" lang="ru-RU" altLang="ru-R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ПОКАЗАТЕЛИ</a:t>
            </a:r>
          </a:p>
        </p:txBody>
      </p:sp>
      <p:graphicFrame>
        <p:nvGraphicFramePr>
          <p:cNvPr id="11" name="Таблица 10"/>
          <p:cNvGraphicFramePr>
            <a:graphicFrameLocks noGrp="1"/>
          </p:cNvGraphicFramePr>
          <p:nvPr>
            <p:extLst/>
          </p:nvPr>
        </p:nvGraphicFramePr>
        <p:xfrm>
          <a:off x="107506" y="819093"/>
          <a:ext cx="8938903" cy="5277157"/>
        </p:xfrm>
        <a:graphic>
          <a:graphicData uri="http://schemas.openxmlformats.org/drawingml/2006/table">
            <a:tbl>
              <a:tblPr>
                <a:tableStyleId>{5C22544A-7EE6-4342-B048-85BDC9FD1C3A}</a:tableStyleId>
              </a:tblPr>
              <a:tblGrid>
                <a:gridCol w="3551015">
                  <a:extLst>
                    <a:ext uri="{9D8B030D-6E8A-4147-A177-3AD203B41FA5}">
                      <a16:colId xmlns:a16="http://schemas.microsoft.com/office/drawing/2014/main" xmlns="" val="20000"/>
                    </a:ext>
                  </a:extLst>
                </a:gridCol>
                <a:gridCol w="1088593">
                  <a:extLst>
                    <a:ext uri="{9D8B030D-6E8A-4147-A177-3AD203B41FA5}">
                      <a16:colId xmlns:a16="http://schemas.microsoft.com/office/drawing/2014/main" xmlns="" val="20001"/>
                    </a:ext>
                  </a:extLst>
                </a:gridCol>
                <a:gridCol w="859859">
                  <a:extLst>
                    <a:ext uri="{9D8B030D-6E8A-4147-A177-3AD203B41FA5}">
                      <a16:colId xmlns:a16="http://schemas.microsoft.com/office/drawing/2014/main" xmlns="" val="20002"/>
                    </a:ext>
                  </a:extLst>
                </a:gridCol>
                <a:gridCol w="859859">
                  <a:extLst>
                    <a:ext uri="{9D8B030D-6E8A-4147-A177-3AD203B41FA5}">
                      <a16:colId xmlns:a16="http://schemas.microsoft.com/office/drawing/2014/main" xmlns="" val="20003"/>
                    </a:ext>
                  </a:extLst>
                </a:gridCol>
                <a:gridCol w="859859">
                  <a:extLst>
                    <a:ext uri="{9D8B030D-6E8A-4147-A177-3AD203B41FA5}">
                      <a16:colId xmlns:a16="http://schemas.microsoft.com/office/drawing/2014/main" xmlns="" val="20004"/>
                    </a:ext>
                  </a:extLst>
                </a:gridCol>
                <a:gridCol w="859859">
                  <a:extLst>
                    <a:ext uri="{9D8B030D-6E8A-4147-A177-3AD203B41FA5}">
                      <a16:colId xmlns:a16="http://schemas.microsoft.com/office/drawing/2014/main" xmlns="" val="20005"/>
                    </a:ext>
                  </a:extLst>
                </a:gridCol>
                <a:gridCol w="859859">
                  <a:extLst>
                    <a:ext uri="{9D8B030D-6E8A-4147-A177-3AD203B41FA5}">
                      <a16:colId xmlns:a16="http://schemas.microsoft.com/office/drawing/2014/main" xmlns="" val="20006"/>
                    </a:ext>
                  </a:extLst>
                </a:gridCol>
              </a:tblGrid>
              <a:tr h="261741">
                <a:tc rowSpan="2">
                  <a:txBody>
                    <a:bodyPr/>
                    <a:lstStyle/>
                    <a:p>
                      <a:pPr algn="ctr" fontAlgn="ctr"/>
                      <a:r>
                        <a:rPr lang="ru-RU" sz="1100" b="1" u="none" strike="noStrike" dirty="0" smtClean="0">
                          <a:solidFill>
                            <a:schemeClr val="bg1"/>
                          </a:solidFill>
                          <a:effectLst/>
                        </a:rPr>
                        <a:t>2017 год, </a:t>
                      </a:r>
                      <a:r>
                        <a:rPr lang="ru-RU" sz="1100" b="1" u="none" strike="noStrike" dirty="0">
                          <a:solidFill>
                            <a:schemeClr val="bg1"/>
                          </a:solidFill>
                          <a:effectLst/>
                        </a:rPr>
                        <a:t>тыс</a:t>
                      </a:r>
                      <a:r>
                        <a:rPr lang="ru-RU" sz="1100" b="1" u="none" strike="noStrike" dirty="0" smtClean="0">
                          <a:solidFill>
                            <a:schemeClr val="bg1"/>
                          </a:solidFill>
                          <a:effectLst/>
                        </a:rPr>
                        <a:t>. руб</a:t>
                      </a:r>
                      <a:r>
                        <a:rPr lang="ru-RU" sz="1100" b="1" u="none" strike="noStrike" dirty="0">
                          <a:solidFill>
                            <a:schemeClr val="bg1"/>
                          </a:solidFill>
                          <a:effectLst/>
                        </a:rPr>
                        <a:t>.</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rowSpan="2">
                  <a:txBody>
                    <a:bodyPr/>
                    <a:lstStyle/>
                    <a:p>
                      <a:pPr algn="ctr" fontAlgn="ctr"/>
                      <a:r>
                        <a:rPr lang="ru-RU" sz="1100" b="1" u="none" strike="noStrike" dirty="0">
                          <a:solidFill>
                            <a:schemeClr val="bg1"/>
                          </a:solidFill>
                          <a:effectLst/>
                        </a:rPr>
                        <a:t>Свод </a:t>
                      </a:r>
                      <a:r>
                        <a:rPr lang="ru-RU" sz="1100" b="1" u="none" strike="noStrike" dirty="0" smtClean="0">
                          <a:solidFill>
                            <a:schemeClr val="bg1"/>
                          </a:solidFill>
                          <a:effectLst/>
                        </a:rPr>
                        <a:t>ПАО</a:t>
                      </a:r>
                    </a:p>
                    <a:p>
                      <a:pPr algn="ctr" fontAlgn="ctr"/>
                      <a:r>
                        <a:rPr lang="ru-RU" sz="1100" b="1" u="none" strike="noStrike" dirty="0" smtClean="0">
                          <a:solidFill>
                            <a:schemeClr val="bg1"/>
                          </a:solidFill>
                          <a:effectLst/>
                        </a:rPr>
                        <a:t> «МРСК Юга»</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gridSpan="5">
                  <a:txBody>
                    <a:bodyPr/>
                    <a:lstStyle/>
                    <a:p>
                      <a:pPr algn="ctr" fontAlgn="ctr"/>
                      <a:r>
                        <a:rPr lang="ru-RU" sz="1100" b="1" u="none" strike="noStrike" dirty="0">
                          <a:solidFill>
                            <a:schemeClr val="bg1"/>
                          </a:solidFill>
                          <a:effectLst/>
                        </a:rPr>
                        <a:t>в т</a:t>
                      </a:r>
                      <a:r>
                        <a:rPr lang="ru-RU" sz="1100" b="1" u="none" strike="noStrike" dirty="0" smtClean="0">
                          <a:solidFill>
                            <a:schemeClr val="bg1"/>
                          </a:solidFill>
                          <a:effectLst/>
                        </a:rPr>
                        <a:t>. ч</a:t>
                      </a:r>
                      <a:r>
                        <a:rPr lang="ru-RU" sz="1100" b="1" u="none" strike="noStrike" dirty="0">
                          <a:solidFill>
                            <a:schemeClr val="bg1"/>
                          </a:solidFill>
                          <a:effectLst/>
                        </a:rPr>
                        <a:t>. по филиалам</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5632">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solidFill>
                            <a:schemeClr val="bg1"/>
                          </a:solidFill>
                          <a:effectLst/>
                        </a:rPr>
                        <a:t>Астрахань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Волгоград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err="1">
                          <a:solidFill>
                            <a:schemeClr val="bg1"/>
                          </a:solidFill>
                          <a:effectLst/>
                        </a:rPr>
                        <a:t>Калм</a:t>
                      </a:r>
                      <a:r>
                        <a:rPr lang="ru-RU" sz="1100" b="1" u="none" strike="noStrike" dirty="0">
                          <a:solidFill>
                            <a:schemeClr val="bg1"/>
                          </a:solidFill>
                          <a:effectLst/>
                        </a:rPr>
                        <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Ростов</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Кубань</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extLst>
                  <a:ext uri="{0D108BD9-81ED-4DB2-BD59-A6C34878D82A}">
                    <a16:rowId xmlns:a16="http://schemas.microsoft.com/office/drawing/2014/main" xmlns="" val="10001"/>
                  </a:ext>
                </a:extLst>
              </a:tr>
              <a:tr h="170543">
                <a:tc>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extLst>
                  <a:ext uri="{0D108BD9-81ED-4DB2-BD59-A6C34878D82A}">
                    <a16:rowId xmlns:a16="http://schemas.microsoft.com/office/drawing/2014/main" xmlns="" val="10002"/>
                  </a:ext>
                </a:extLst>
              </a:tr>
              <a:tr h="187812">
                <a:tc>
                  <a:txBody>
                    <a:bodyPr/>
                    <a:lstStyle/>
                    <a:p>
                      <a:pPr algn="l" fontAlgn="ctr"/>
                      <a:r>
                        <a:rPr lang="ru-RU" sz="1100" b="1" u="none" strike="noStrike" dirty="0">
                          <a:effectLst/>
                        </a:rPr>
                        <a:t>Выручка, в т</a:t>
                      </a:r>
                      <a:r>
                        <a:rPr lang="ru-RU" sz="1100" b="1" u="none" strike="noStrike" dirty="0" smtClean="0">
                          <a:effectLst/>
                        </a:rPr>
                        <a:t>. ч</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panose="020F0502020204030204" pitchFamily="34" charset="0"/>
                        </a:rPr>
                        <a:t>35 144 452</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5 114 894</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10 772 602</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1 543 136</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17 682 487</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14 902</a:t>
                      </a:r>
                    </a:p>
                  </a:txBody>
                  <a:tcPr marL="9525" marR="9525" marT="9525" marB="0">
                    <a:solidFill>
                      <a:schemeClr val="accent1">
                        <a:lumMod val="20000"/>
                        <a:lumOff val="80000"/>
                      </a:schemeClr>
                    </a:solidFill>
                  </a:tcPr>
                </a:tc>
                <a:extLst>
                  <a:ext uri="{0D108BD9-81ED-4DB2-BD59-A6C34878D82A}">
                    <a16:rowId xmlns:a16="http://schemas.microsoft.com/office/drawing/2014/main" xmlns="" val="10003"/>
                  </a:ext>
                </a:extLst>
              </a:tr>
              <a:tr h="187812">
                <a:tc>
                  <a:txBody>
                    <a:bodyPr/>
                    <a:lstStyle/>
                    <a:p>
                      <a:pPr algn="l" fontAlgn="ctr"/>
                      <a:r>
                        <a:rPr lang="ru-RU" sz="1100" u="none" strike="noStrike" dirty="0">
                          <a:effectLst/>
                        </a:rPr>
                        <a:t>от услуг по передаче электроэнергии</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33 439 198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4 979 060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10 684 080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668 218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17 107 840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04"/>
                  </a:ext>
                </a:extLst>
              </a:tr>
              <a:tr h="187812">
                <a:tc>
                  <a:txBody>
                    <a:bodyPr/>
                    <a:lstStyle/>
                    <a:p>
                      <a:pPr algn="l" fontAlgn="ctr"/>
                      <a:r>
                        <a:rPr lang="ru-RU" sz="1100" u="none" strike="noStrike" dirty="0">
                          <a:effectLst/>
                        </a:rPr>
                        <a:t>от услуг по технологическому присоединению</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415 318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109 945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47 837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1 126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256 409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05"/>
                  </a:ext>
                </a:extLst>
              </a:tr>
              <a:tr h="187812">
                <a:tc>
                  <a:txBody>
                    <a:bodyPr/>
                    <a:lstStyle/>
                    <a:p>
                      <a:pPr algn="l" fontAlgn="ctr"/>
                      <a:r>
                        <a:rPr lang="ru-RU" sz="1100" u="none" strike="noStrike" dirty="0">
                          <a:effectLst/>
                        </a:rPr>
                        <a:t>прочая деятельность</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430 300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25 888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40 685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19 585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318 238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14 902</a:t>
                      </a:r>
                    </a:p>
                  </a:txBody>
                  <a:tcPr marL="9525" marR="9525" marT="9525" marB="0">
                    <a:solidFill>
                      <a:schemeClr val="accent1">
                        <a:lumMod val="20000"/>
                        <a:lumOff val="80000"/>
                      </a:schemeClr>
                    </a:solidFill>
                  </a:tcPr>
                </a:tc>
                <a:extLst>
                  <a:ext uri="{0D108BD9-81ED-4DB2-BD59-A6C34878D82A}">
                    <a16:rowId xmlns:a16="http://schemas.microsoft.com/office/drawing/2014/main" xmlns="" val="10006"/>
                  </a:ext>
                </a:extLst>
              </a:tr>
              <a:tr h="187812">
                <a:tc>
                  <a:txBody>
                    <a:bodyPr/>
                    <a:lstStyle/>
                    <a:p>
                      <a:pPr algn="l" fontAlgn="ctr"/>
                      <a:r>
                        <a:rPr lang="ru-RU" sz="1100" u="none" strike="noStrike" dirty="0">
                          <a:effectLst/>
                        </a:rPr>
                        <a:t> </a:t>
                      </a:r>
                      <a:r>
                        <a:rPr lang="ru-RU" sz="1100" u="none" strike="noStrike" dirty="0" smtClean="0">
                          <a:effectLst/>
                        </a:rPr>
                        <a:t>      выручка от продажи электроэнергии</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859 637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854 206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07"/>
                  </a:ext>
                </a:extLst>
              </a:tr>
              <a:tr h="187812">
                <a:tc>
                  <a:txBody>
                    <a:bodyPr/>
                    <a:lstStyle/>
                    <a:p>
                      <a:pPr algn="l" fontAlgn="ctr"/>
                      <a:r>
                        <a:rPr lang="ru-RU" sz="1100" b="1" u="none" strike="noStrike" dirty="0">
                          <a:effectLst/>
                        </a:rPr>
                        <a:t>Затраты на производство и реализацию продукции</a:t>
                      </a: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28 630 009</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4 007 482</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8 414 305</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1 775 981</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14 407 010</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panose="020F0502020204030204" pitchFamily="34" charset="0"/>
                        </a:rPr>
                        <a:t>14 750</a:t>
                      </a:r>
                    </a:p>
                  </a:txBody>
                  <a:tcPr marL="9525" marR="9525" marT="9525" marB="0">
                    <a:solidFill>
                      <a:schemeClr val="accent1">
                        <a:lumMod val="20000"/>
                        <a:lumOff val="80000"/>
                      </a:schemeClr>
                    </a:solidFill>
                  </a:tcPr>
                </a:tc>
                <a:extLst>
                  <a:ext uri="{0D108BD9-81ED-4DB2-BD59-A6C34878D82A}">
                    <a16:rowId xmlns:a16="http://schemas.microsoft.com/office/drawing/2014/main" xmlns="" val="10008"/>
                  </a:ext>
                </a:extLst>
              </a:tr>
              <a:tr h="187812">
                <a:tc>
                  <a:txBody>
                    <a:bodyPr/>
                    <a:lstStyle/>
                    <a:p>
                      <a:pPr algn="l" fontAlgn="ctr"/>
                      <a:r>
                        <a:rPr lang="ru-RU" sz="1100" u="none" strike="noStrike" dirty="0">
                          <a:effectLst/>
                        </a:rPr>
                        <a:t>Материальные затраты, всего</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8 011 799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1 514 584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1 885 508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711 339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3 890 850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1 749</a:t>
                      </a:r>
                    </a:p>
                  </a:txBody>
                  <a:tcPr marL="9525" marR="9525" marT="9525" marB="0">
                    <a:solidFill>
                      <a:schemeClr val="accent1">
                        <a:lumMod val="20000"/>
                        <a:lumOff val="80000"/>
                      </a:schemeClr>
                    </a:solidFill>
                  </a:tcPr>
                </a:tc>
                <a:extLst>
                  <a:ext uri="{0D108BD9-81ED-4DB2-BD59-A6C34878D82A}">
                    <a16:rowId xmlns:a16="http://schemas.microsoft.com/office/drawing/2014/main" xmlns="" val="10009"/>
                  </a:ext>
                </a:extLst>
              </a:tr>
              <a:tr h="3297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u="none" strike="noStrike" dirty="0" smtClean="0">
                          <a:effectLst/>
                        </a:rPr>
                        <a:t>Покупная электроэнергия для реализации конечным потребителям</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291 309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283 703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0"/>
                  </a:ext>
                </a:extLst>
              </a:tr>
              <a:tr h="192844">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6 544 577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1 330 001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1 535 373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332 228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3 346 975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1"/>
                  </a:ext>
                </a:extLst>
              </a:tr>
              <a:tr h="357746">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248 991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28 655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75 794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12 259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130 514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1 623</a:t>
                      </a:r>
                    </a:p>
                  </a:txBody>
                  <a:tcPr marL="9525" marR="9525" marT="9525" marB="0">
                    <a:solidFill>
                      <a:schemeClr val="accent1">
                        <a:lumMod val="20000"/>
                        <a:lumOff val="80000"/>
                      </a:schemeClr>
                    </a:solidFill>
                  </a:tcPr>
                </a:tc>
                <a:extLst>
                  <a:ext uri="{0D108BD9-81ED-4DB2-BD59-A6C34878D82A}">
                    <a16:rowId xmlns:a16="http://schemas.microsoft.com/office/drawing/2014/main" xmlns="" val="10012"/>
                  </a:ext>
                </a:extLst>
              </a:tr>
              <a:tr h="187812">
                <a:tc>
                  <a:txBody>
                    <a:bodyPr/>
                    <a:lstStyle/>
                    <a:p>
                      <a:pPr algn="l" fontAlgn="ctr"/>
                      <a:r>
                        <a:rPr lang="en-US" sz="1100" u="none" strike="noStrike" dirty="0">
                          <a:effectLst/>
                        </a:rPr>
                        <a:t>C</a:t>
                      </a:r>
                      <a:r>
                        <a:rPr lang="ru-RU" sz="1100" u="none" strike="noStrike" dirty="0" err="1">
                          <a:effectLst/>
                        </a:rPr>
                        <a:t>ырье</a:t>
                      </a:r>
                      <a:r>
                        <a:rPr lang="ru-RU" sz="1100" u="none" strike="noStrike" dirty="0">
                          <a:effectLst/>
                        </a:rPr>
                        <a:t> и материалы</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926 921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155 927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274 342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83 148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413 361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126</a:t>
                      </a:r>
                    </a:p>
                  </a:txBody>
                  <a:tcPr marL="9525" marR="9525" marT="9525" marB="0">
                    <a:solidFill>
                      <a:schemeClr val="accent1">
                        <a:lumMod val="20000"/>
                        <a:lumOff val="80000"/>
                      </a:schemeClr>
                    </a:solidFill>
                  </a:tcPr>
                </a:tc>
                <a:extLst>
                  <a:ext uri="{0D108BD9-81ED-4DB2-BD59-A6C34878D82A}">
                    <a16:rowId xmlns:a16="http://schemas.microsoft.com/office/drawing/2014/main" xmlns="" val="10013"/>
                  </a:ext>
                </a:extLst>
              </a:tr>
              <a:tr h="187812">
                <a:tc>
                  <a:txBody>
                    <a:bodyPr/>
                    <a:lstStyle/>
                    <a:p>
                      <a:pPr algn="l" fontAlgn="ctr"/>
                      <a:r>
                        <a:rPr lang="ru-RU" sz="1100" u="none" strike="noStrike" dirty="0">
                          <a:effectLst/>
                        </a:rPr>
                        <a:t>Работы и услуги производственного характера  </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9 621 870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777 068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3 268 684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161 265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5 414 774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75</a:t>
                      </a:r>
                    </a:p>
                  </a:txBody>
                  <a:tcPr marL="9525" marR="9525" marT="9525" marB="0">
                    <a:solidFill>
                      <a:schemeClr val="accent1">
                        <a:lumMod val="20000"/>
                        <a:lumOff val="80000"/>
                      </a:schemeClr>
                    </a:solidFill>
                  </a:tcPr>
                </a:tc>
                <a:extLst>
                  <a:ext uri="{0D108BD9-81ED-4DB2-BD59-A6C34878D82A}">
                    <a16:rowId xmlns:a16="http://schemas.microsoft.com/office/drawing/2014/main" xmlns="" val="10014"/>
                  </a:ext>
                </a:extLst>
              </a:tr>
              <a:tr h="187812">
                <a:tc>
                  <a:txBody>
                    <a:bodyPr/>
                    <a:lstStyle/>
                    <a:p>
                      <a:pPr algn="l" fontAlgn="ctr"/>
                      <a:r>
                        <a:rPr lang="ru-RU" sz="1100" u="none" strike="noStrike" dirty="0">
                          <a:effectLst/>
                        </a:rPr>
                        <a:t>Услуги подрядчиков по обслуживанию и ремонту</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196 675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22 554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60 392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3 143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110 510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75</a:t>
                      </a:r>
                    </a:p>
                  </a:txBody>
                  <a:tcPr marL="9525" marR="9525" marT="9525" marB="0">
                    <a:solidFill>
                      <a:schemeClr val="accent1">
                        <a:lumMod val="20000"/>
                        <a:lumOff val="80000"/>
                      </a:schemeClr>
                    </a:solidFill>
                  </a:tcPr>
                </a:tc>
                <a:extLst>
                  <a:ext uri="{0D108BD9-81ED-4DB2-BD59-A6C34878D82A}">
                    <a16:rowId xmlns:a16="http://schemas.microsoft.com/office/drawing/2014/main" xmlns="" val="10015"/>
                  </a:ext>
                </a:extLst>
              </a:tr>
              <a:tr h="187812">
                <a:tc>
                  <a:txBody>
                    <a:bodyPr/>
                    <a:lstStyle/>
                    <a:p>
                      <a:pPr algn="l" fontAlgn="ctr"/>
                      <a:r>
                        <a:rPr lang="ru-RU" sz="1100" u="none" strike="noStrike" dirty="0">
                          <a:effectLst/>
                        </a:rPr>
                        <a:t>Услуги сетевых компаний по передаче э/э</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9 327 341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740 905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3 179 748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155 447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5 251 240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6"/>
                  </a:ext>
                </a:extLst>
              </a:tr>
              <a:tr h="187812">
                <a:tc>
                  <a:txBody>
                    <a:bodyPr/>
                    <a:lstStyle/>
                    <a:p>
                      <a:pPr algn="l" fontAlgn="ctr"/>
                      <a:r>
                        <a:rPr lang="ru-RU" sz="1100" u="none" strike="noStrike" dirty="0">
                          <a:effectLst/>
                        </a:rPr>
                        <a:t> - услуги "ФСК ЕЭС"</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6 743 287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451 873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2 519 079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155 447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3 616 888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7"/>
                  </a:ext>
                </a:extLst>
              </a:tr>
              <a:tr h="187812">
                <a:tc>
                  <a:txBody>
                    <a:bodyPr/>
                    <a:lstStyle/>
                    <a:p>
                      <a:pPr algn="l" fontAlgn="ctr"/>
                      <a:r>
                        <a:rPr lang="ru-RU" sz="1100" u="none" strike="noStrike" dirty="0">
                          <a:effectLst/>
                        </a:rPr>
                        <a:t> - услуги распределительных сетевых компаний</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2 584 054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289 032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660 669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1 634 353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8"/>
                  </a:ext>
                </a:extLst>
              </a:tr>
              <a:tr h="187812">
                <a:tc>
                  <a:txBody>
                    <a:bodyPr/>
                    <a:lstStyle/>
                    <a:p>
                      <a:pPr algn="l" fontAlgn="ctr"/>
                      <a:r>
                        <a:rPr lang="ru-RU" sz="1100" u="none" strike="noStrike" dirty="0">
                          <a:effectLst/>
                        </a:rPr>
                        <a:t>Прочие услуги производственного характера</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97 853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13 610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28 545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2 675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53 024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 </a:t>
                      </a:r>
                    </a:p>
                  </a:txBody>
                  <a:tcPr marL="9525" marR="9525" marT="9525" marB="0">
                    <a:solidFill>
                      <a:schemeClr val="accent1">
                        <a:lumMod val="20000"/>
                        <a:lumOff val="80000"/>
                      </a:schemeClr>
                    </a:solidFill>
                  </a:tcPr>
                </a:tc>
                <a:extLst>
                  <a:ext uri="{0D108BD9-81ED-4DB2-BD59-A6C34878D82A}">
                    <a16:rowId xmlns:a16="http://schemas.microsoft.com/office/drawing/2014/main" xmlns="" val="10019"/>
                  </a:ext>
                </a:extLst>
              </a:tr>
              <a:tr h="187812">
                <a:tc>
                  <a:txBody>
                    <a:bodyPr/>
                    <a:lstStyle/>
                    <a:p>
                      <a:pPr algn="l" fontAlgn="ctr"/>
                      <a:r>
                        <a:rPr lang="ru-RU" sz="1100" u="none" strike="noStrike" dirty="0">
                          <a:effectLst/>
                        </a:rPr>
                        <a:t>Затраты на оплату труда</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5 395 687</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809 495</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1 780 815</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474 335</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2 328 085</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panose="020F0502020204030204" pitchFamily="34" charset="0"/>
                        </a:rPr>
                        <a:t>876</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0"/>
                  </a:ext>
                </a:extLst>
              </a:tr>
              <a:tr h="187812">
                <a:tc>
                  <a:txBody>
                    <a:bodyPr/>
                    <a:lstStyle/>
                    <a:p>
                      <a:pPr algn="l" fontAlgn="ctr"/>
                      <a:r>
                        <a:rPr lang="ru-RU" sz="1100" u="none" strike="noStrike" dirty="0">
                          <a:effectLst/>
                        </a:rPr>
                        <a:t>Страховые взносы</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1 626 067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246 168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533 862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142 443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702 824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256</a:t>
                      </a:r>
                    </a:p>
                  </a:txBody>
                  <a:tcPr marL="9525" marR="9525" marT="9525" marB="0">
                    <a:solidFill>
                      <a:schemeClr val="accent1">
                        <a:lumMod val="20000"/>
                        <a:lumOff val="80000"/>
                      </a:schemeClr>
                    </a:solidFill>
                  </a:tcPr>
                </a:tc>
                <a:extLst>
                  <a:ext uri="{0D108BD9-81ED-4DB2-BD59-A6C34878D82A}">
                    <a16:rowId xmlns:a16="http://schemas.microsoft.com/office/drawing/2014/main" xmlns="" val="10021"/>
                  </a:ext>
                </a:extLst>
              </a:tr>
              <a:tr h="187812">
                <a:tc>
                  <a:txBody>
                    <a:bodyPr/>
                    <a:lstStyle/>
                    <a:p>
                      <a:pPr algn="l" fontAlgn="ctr"/>
                      <a:r>
                        <a:rPr lang="ru-RU" sz="1100" u="none" strike="noStrike" dirty="0">
                          <a:effectLst/>
                        </a:rPr>
                        <a:t>Отчисления на НПО (НПФ энергетики)</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1 603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1 603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22"/>
                  </a:ext>
                </a:extLst>
              </a:tr>
              <a:tr h="187812">
                <a:tc>
                  <a:txBody>
                    <a:bodyPr/>
                    <a:lstStyle/>
                    <a:p>
                      <a:pPr algn="l" fontAlgn="ctr"/>
                      <a:r>
                        <a:rPr lang="ru-RU" sz="1100" u="none" strike="noStrike" dirty="0">
                          <a:effectLst/>
                        </a:rPr>
                        <a:t>Амортизация основных средств и НМА</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2 571 902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436 978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528 932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191 253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1 413 367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1 344</a:t>
                      </a:r>
                    </a:p>
                  </a:txBody>
                  <a:tcPr marL="9525" marR="9525" marT="9525" marB="0">
                    <a:solidFill>
                      <a:schemeClr val="accent1">
                        <a:lumMod val="20000"/>
                        <a:lumOff val="80000"/>
                      </a:schemeClr>
                    </a:solidFill>
                  </a:tcPr>
                </a:tc>
                <a:extLst>
                  <a:ext uri="{0D108BD9-81ED-4DB2-BD59-A6C34878D82A}">
                    <a16:rowId xmlns:a16="http://schemas.microsoft.com/office/drawing/2014/main" xmlns="" val="10023"/>
                  </a:ext>
                </a:extLst>
              </a:tr>
              <a:tr h="187812">
                <a:tc>
                  <a:txBody>
                    <a:bodyPr/>
                    <a:lstStyle/>
                    <a:p>
                      <a:pPr algn="l" fontAlgn="b"/>
                      <a:r>
                        <a:rPr lang="ru-RU" sz="1100" u="none" strike="noStrike" dirty="0">
                          <a:effectLst/>
                        </a:rPr>
                        <a:t>Прочие затраты</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1 401 082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223 189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416 503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95 345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panose="020F0502020204030204" pitchFamily="34" charset="0"/>
                        </a:rPr>
                        <a:t>655 507</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panose="020F0502020204030204" pitchFamily="34" charset="0"/>
                        </a:rPr>
                        <a:t>10 450</a:t>
                      </a:r>
                    </a:p>
                  </a:txBody>
                  <a:tcPr marL="9525" marR="9525" marT="9525" marB="0">
                    <a:solidFill>
                      <a:schemeClr val="accent1">
                        <a:lumMod val="20000"/>
                        <a:lumOff val="80000"/>
                      </a:schemeClr>
                    </a:solidFill>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33200877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19</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339975" y="1341438"/>
            <a:ext cx="4391025" cy="306387"/>
          </a:xfrm>
          <a:prstGeom prst="rect">
            <a:avLst/>
          </a:prstGeom>
        </p:spPr>
        <p:txBody>
          <a:bodyPr>
            <a:spAutoFit/>
          </a:bodyPr>
          <a:lstStyle/>
          <a:p>
            <a:pPr algn="ctr" eaLnBrk="1" hangingPunct="1">
              <a:defRPr/>
            </a:pPr>
            <a:r>
              <a:rPr lang="ru-RU" sz="1400" b="1" kern="0" dirty="0">
                <a:solidFill>
                  <a:prstClr val="black"/>
                </a:solidFill>
                <a:latin typeface="Arial"/>
                <a:cs typeface="Arial"/>
              </a:rPr>
              <a:t>Показатели эффективности ПАО «МРСК Юга»</a:t>
            </a:r>
            <a:endParaRPr lang="ru-RU" sz="1400" kern="0" dirty="0">
              <a:solidFill>
                <a:prstClr val="black"/>
              </a:solidFill>
              <a:latin typeface="Arial"/>
              <a:cs typeface="Arial"/>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19</a:t>
            </a:r>
            <a:endParaRPr lang="ru-RU" altLang="ru-RU" sz="1400" dirty="0">
              <a:solidFill>
                <a:srgbClr val="002060"/>
              </a:solidFill>
              <a:latin typeface="Arial" panose="020B0604020202020204" pitchFamily="34" charset="0"/>
            </a:endParaRPr>
          </a:p>
        </p:txBody>
      </p:sp>
      <p:sp>
        <p:nvSpPr>
          <p:cNvPr id="11"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2" name="Таблица 11"/>
          <p:cNvGraphicFramePr>
            <a:graphicFrameLocks noGrp="1"/>
          </p:cNvGraphicFramePr>
          <p:nvPr>
            <p:extLst/>
          </p:nvPr>
        </p:nvGraphicFramePr>
        <p:xfrm>
          <a:off x="107505" y="1903413"/>
          <a:ext cx="8938904" cy="1516062"/>
        </p:xfrm>
        <a:graphic>
          <a:graphicData uri="http://schemas.openxmlformats.org/drawingml/2006/table">
            <a:tbl>
              <a:tblPr>
                <a:tableStyleId>{5C22544A-7EE6-4342-B048-85BDC9FD1C3A}</a:tableStyleId>
              </a:tblPr>
              <a:tblGrid>
                <a:gridCol w="5366032">
                  <a:extLst>
                    <a:ext uri="{9D8B030D-6E8A-4147-A177-3AD203B41FA5}">
                      <a16:colId xmlns:a16="http://schemas.microsoft.com/office/drawing/2014/main" xmlns="" val="20000"/>
                    </a:ext>
                  </a:extLst>
                </a:gridCol>
                <a:gridCol w="1786436">
                  <a:extLst>
                    <a:ext uri="{9D8B030D-6E8A-4147-A177-3AD203B41FA5}">
                      <a16:colId xmlns:a16="http://schemas.microsoft.com/office/drawing/2014/main" xmlns="" val="20001"/>
                    </a:ext>
                  </a:extLst>
                </a:gridCol>
                <a:gridCol w="1786436">
                  <a:extLst>
                    <a:ext uri="{9D8B030D-6E8A-4147-A177-3AD203B41FA5}">
                      <a16:colId xmlns:a16="http://schemas.microsoft.com/office/drawing/2014/main" xmlns="" val="20002"/>
                    </a:ext>
                  </a:extLst>
                </a:gridCol>
              </a:tblGrid>
              <a:tr h="476238">
                <a:tc>
                  <a:txBody>
                    <a:bodyPr/>
                    <a:lstStyle/>
                    <a:p>
                      <a:pPr algn="ctr" fontAlgn="ctr"/>
                      <a:r>
                        <a:rPr lang="ru-RU" sz="1400" b="1" u="none" strike="noStrike" dirty="0">
                          <a:solidFill>
                            <a:schemeClr val="bg1"/>
                          </a:solidFill>
                          <a:effectLst/>
                        </a:rPr>
                        <a:t>Показатели</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tc>
                  <a:txBody>
                    <a:bodyPr/>
                    <a:lstStyle/>
                    <a:p>
                      <a:pPr algn="ctr" fontAlgn="ctr"/>
                      <a:r>
                        <a:rPr lang="ru-RU" sz="1400" b="1" u="none" strike="noStrike" dirty="0" smtClean="0">
                          <a:solidFill>
                            <a:schemeClr val="bg1"/>
                          </a:solidFill>
                          <a:effectLst/>
                        </a:rPr>
                        <a:t>2016</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tc>
                  <a:txBody>
                    <a:bodyPr/>
                    <a:lstStyle/>
                    <a:p>
                      <a:pPr algn="ctr" fontAlgn="ctr"/>
                      <a:r>
                        <a:rPr lang="ru-RU" sz="1400" b="1" u="none" strike="noStrike" dirty="0" smtClean="0">
                          <a:solidFill>
                            <a:schemeClr val="bg1"/>
                          </a:solidFill>
                          <a:effectLst/>
                        </a:rPr>
                        <a:t>2017</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extLst>
                  <a:ext uri="{0D108BD9-81ED-4DB2-BD59-A6C34878D82A}">
                    <a16:rowId xmlns:a16="http://schemas.microsoft.com/office/drawing/2014/main" xmlns="" val="10000"/>
                  </a:ext>
                </a:extLst>
              </a:tr>
              <a:tr h="259956">
                <a:tc>
                  <a:txBody>
                    <a:bodyPr/>
                    <a:lstStyle/>
                    <a:p>
                      <a:pPr algn="l" fontAlgn="ctr"/>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l" fontAlgn="b"/>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9525" marR="9525" marT="9527" marB="0" anchor="b">
                    <a:solidFill>
                      <a:schemeClr val="accent1">
                        <a:lumMod val="20000"/>
                        <a:lumOff val="80000"/>
                      </a:schemeClr>
                    </a:solidFill>
                  </a:tcPr>
                </a:tc>
                <a:tc>
                  <a:txBody>
                    <a:bodyPr/>
                    <a:lstStyle/>
                    <a:p>
                      <a:pPr algn="l" fontAlgn="b"/>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9525" marR="9525" marT="9527" marB="0" anchor="b">
                    <a:solidFill>
                      <a:schemeClr val="accent1">
                        <a:lumMod val="20000"/>
                        <a:lumOff val="80000"/>
                      </a:schemeClr>
                    </a:solidFill>
                  </a:tcPr>
                </a:tc>
                <a:extLst>
                  <a:ext uri="{0D108BD9-81ED-4DB2-BD59-A6C34878D82A}">
                    <a16:rowId xmlns:a16="http://schemas.microsoft.com/office/drawing/2014/main" xmlns="" val="10001"/>
                  </a:ext>
                </a:extLst>
              </a:tr>
              <a:tr h="259956">
                <a:tc>
                  <a:txBody>
                    <a:bodyPr/>
                    <a:lstStyle/>
                    <a:p>
                      <a:pPr algn="l" fontAlgn="ctr"/>
                      <a:r>
                        <a:rPr lang="en-US" sz="1400" u="none" strike="noStrike" dirty="0">
                          <a:effectLst/>
                        </a:rPr>
                        <a:t>ROE, </a:t>
                      </a:r>
                      <a:r>
                        <a:rPr lang="ru-RU" sz="1400" u="none" strike="noStrike" dirty="0">
                          <a:effectLst/>
                        </a:rPr>
                        <a:t>рентабельность собственного капитала</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-22,84%</a:t>
                      </a:r>
                    </a:p>
                  </a:txBody>
                  <a:tcPr marL="9525" marR="9525" marT="9525" marB="0" anchor="ctr">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5,26%</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259956">
                <a:tc>
                  <a:txBody>
                    <a:bodyPr/>
                    <a:lstStyle/>
                    <a:p>
                      <a:pPr algn="l" fontAlgn="ctr"/>
                      <a:r>
                        <a:rPr lang="en-US" sz="1400" u="none" strike="noStrike" dirty="0">
                          <a:effectLst/>
                        </a:rPr>
                        <a:t>ROA, </a:t>
                      </a:r>
                      <a:r>
                        <a:rPr lang="ru-RU" sz="1400" u="none" strike="noStrike" dirty="0">
                          <a:effectLst/>
                        </a:rPr>
                        <a:t>рентабельность активов</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-2,53%</a:t>
                      </a:r>
                    </a:p>
                  </a:txBody>
                  <a:tcPr marL="9525" marR="9525" marT="9525" marB="0" anchor="ctr">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0,57%</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259956">
                <a:tc>
                  <a:txBody>
                    <a:bodyPr/>
                    <a:lstStyle/>
                    <a:p>
                      <a:pPr algn="l" fontAlgn="b"/>
                      <a:r>
                        <a:rPr lang="en-US" sz="1400" u="none" strike="noStrike" dirty="0">
                          <a:effectLst/>
                        </a:rPr>
                        <a:t>ROTA, </a:t>
                      </a:r>
                      <a:r>
                        <a:rPr lang="ru-RU" sz="1400" u="none" strike="noStrike" dirty="0">
                          <a:effectLst/>
                        </a:rPr>
                        <a:t>доходность совокупных активов</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rtl="0" fontAlgn="ctr"/>
                      <a:r>
                        <a:rPr lang="ru-RU" sz="1400" b="0" i="0" u="none" strike="noStrike">
                          <a:solidFill>
                            <a:srgbClr val="000000"/>
                          </a:solidFill>
                          <a:effectLst/>
                          <a:latin typeface="Calibri" panose="020F0502020204030204" pitchFamily="34" charset="0"/>
                        </a:rPr>
                        <a:t>-2,10%</a:t>
                      </a:r>
                    </a:p>
                  </a:txBody>
                  <a:tcPr marL="9525" marR="9525" marT="9525" marB="0" anchor="ctr">
                    <a:solidFill>
                      <a:schemeClr val="accent1">
                        <a:lumMod val="20000"/>
                        <a:lumOff val="80000"/>
                      </a:schemeClr>
                    </a:solidFill>
                  </a:tcPr>
                </a:tc>
                <a:tc>
                  <a:txBody>
                    <a:bodyPr/>
                    <a:lstStyle/>
                    <a:p>
                      <a:pPr algn="ctr" rtl="0" fontAlgn="ctr"/>
                      <a:r>
                        <a:rPr lang="ru-RU" sz="1400" b="0" i="0" u="none" strike="noStrike" dirty="0">
                          <a:solidFill>
                            <a:srgbClr val="000000"/>
                          </a:solidFill>
                          <a:effectLst/>
                          <a:latin typeface="Calibri" panose="020F0502020204030204" pitchFamily="34" charset="0"/>
                        </a:rPr>
                        <a:t>1,43%</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246768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7092950" y="517525"/>
            <a:ext cx="172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СОДЕРЖАНИЕ</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52889051"/>
              </p:ext>
            </p:extLst>
          </p:nvPr>
        </p:nvGraphicFramePr>
        <p:xfrm>
          <a:off x="705614" y="1124744"/>
          <a:ext cx="8229600" cy="4518030"/>
        </p:xfrm>
        <a:graphic>
          <a:graphicData uri="http://schemas.openxmlformats.org/drawingml/2006/table">
            <a:tbl>
              <a:tblPr/>
              <a:tblGrid>
                <a:gridCol w="8229600"/>
              </a:tblGrid>
              <a:tr h="37782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КЛЮЧЕВЫЕ НОВОСТИ</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3</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cap="fla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СТРУКТУРА АКЦИОНЕРНОГО КАПИТАЛА                                                                                                                                      5</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782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ФОНДОВЫЙ РЫНОК                                                                                                                                                                           7</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РЕШЕНИЯ, ПРИНЯТЫЕ СОВЕТОМ ДИРЕКТОРОВ</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8</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ФИНАНСОВО-ЭКОНОМИЧЕСКИЕ ПОКАЗАТЕЛИ                                                                                                 11                                        </a:t>
                      </a:r>
                      <a:endParaRPr kumimoji="0" lang="en-US"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RAB</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-РЕГУЛИРОВАНИЕ</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18</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en-US"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defRPr/>
                      </a:pPr>
                      <a:r>
                        <a:rPr kumimoji="0" lang="ru-RU" alt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РЕГУЛИРОВАНИЕ МЕТОДОМ ДОЛГОСРОЧНОЙ ИНДЕКСАЦИИ                                                                                              19                 </a:t>
                      </a: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defRPr/>
                      </a:pPr>
                      <a:r>
                        <a:rPr kumimoji="0" lang="ru-RU" alt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ПЕРЕХОД КОМПАНИИ НА НОВУЮ СИСТЕМУ ТАРИФНОГО РЕГУЛИРОВАНИЯ                                                                   20                                                         </a:t>
                      </a:r>
                    </a:p>
                  </a:txBody>
                  <a:tcPr anchor="b" horzOverflow="overflow">
                    <a:lnL cap="flat">
                      <a:noFill/>
                    </a:lnL>
                    <a:lnR cap="flat">
                      <a:noFill/>
                    </a:lnR>
                    <a:lnT>
                      <a:noFill/>
                    </a:lnT>
                    <a:lnB>
                      <a:noFill/>
                    </a:lnB>
                    <a:lnTlToBr>
                      <a:noFill/>
                    </a:lnTlToBr>
                    <a:lnBlToTr>
                      <a:noFill/>
                    </a:lnBlToTr>
                    <a:solidFill>
                      <a:srgbClr val="FFFF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ТЕХНИЧЕСКИЕ ХАРАКТЕРИСТИКИ АКТИВОВ</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22</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ПОКАЗАТЕЛИ ТРАНСПОРТА ЭЛЕКТРОЭНЕРГИИ</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23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FFFF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ИНВЕСТИЦИОННАЯ ДЕЯТЕЛЬНОСТЬ</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24</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РЕАЛИЗОВАННЫЕ ПРОЕКТЫ</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26</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59208953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20</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6315075" y="217959"/>
            <a:ext cx="250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defRPr/>
            </a:pPr>
            <a:r>
              <a:rPr lang="en-US" altLang="ru-RU" sz="1600" b="1" dirty="0">
                <a:solidFill>
                  <a:schemeClr val="tx2">
                    <a:lumMod val="75000"/>
                  </a:schemeClr>
                </a:solidFill>
                <a:latin typeface="Arial" charset="0"/>
                <a:cs typeface="Arial" charset="0"/>
              </a:rPr>
              <a:t>RAB-</a:t>
            </a:r>
            <a:r>
              <a:rPr lang="ru-RU" altLang="ru-RU" sz="1600" b="1" dirty="0">
                <a:solidFill>
                  <a:schemeClr val="tx2">
                    <a:lumMod val="75000"/>
                  </a:schemeClr>
                </a:solidFill>
                <a:latin typeface="Arial" charset="0"/>
                <a:cs typeface="Arial" charset="0"/>
              </a:rPr>
              <a:t>РЕГУЛИРОВАНИЕ</a:t>
            </a:r>
          </a:p>
        </p:txBody>
      </p:sp>
      <p:sp>
        <p:nvSpPr>
          <p:cNvPr id="8" name="TextBox 1"/>
          <p:cNvSpPr txBox="1">
            <a:spLocks noChangeArrowheads="1"/>
          </p:cNvSpPr>
          <p:nvPr/>
        </p:nvSpPr>
        <p:spPr bwMode="auto">
          <a:xfrm>
            <a:off x="827088" y="682407"/>
            <a:ext cx="7993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ru-RU" altLang="ru-RU" sz="1000" b="1" dirty="0" err="1">
                <a:latin typeface="Arial" panose="020B0604020202020204" pitchFamily="34" charset="0"/>
              </a:rPr>
              <a:t>млн.руб</a:t>
            </a:r>
            <a:r>
              <a:rPr lang="ru-RU" altLang="ru-RU" sz="1000" b="1" dirty="0">
                <a:latin typeface="Arial" panose="020B0604020202020204" pitchFamily="34" charset="0"/>
              </a:rPr>
              <a:t>.</a:t>
            </a:r>
          </a:p>
        </p:txBody>
      </p:sp>
      <p:sp>
        <p:nvSpPr>
          <p:cNvPr id="10" name="TextBox 1"/>
          <p:cNvSpPr txBox="1">
            <a:spLocks noChangeArrowheads="1"/>
          </p:cNvSpPr>
          <p:nvPr/>
        </p:nvSpPr>
        <p:spPr bwMode="auto">
          <a:xfrm>
            <a:off x="635213" y="587705"/>
            <a:ext cx="799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latin typeface="Arial" panose="020B0604020202020204" pitchFamily="34" charset="0"/>
              </a:rPr>
              <a:t>Филиалы, регулируемые методом </a:t>
            </a:r>
            <a:r>
              <a:rPr lang="en-US" altLang="ru-RU" sz="1200" b="1" dirty="0">
                <a:latin typeface="Arial" panose="020B0604020202020204" pitchFamily="34" charset="0"/>
              </a:rPr>
              <a:t>RAB</a:t>
            </a:r>
            <a:endParaRPr lang="ru-RU" altLang="ru-RU" sz="1200" b="1" dirty="0">
              <a:latin typeface="Arial" panose="020B0604020202020204" pitchFamily="34" charset="0"/>
            </a:endParaRPr>
          </a:p>
        </p:txBody>
      </p:sp>
      <p:sp>
        <p:nvSpPr>
          <p:cNvPr id="15"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20</a:t>
            </a:r>
            <a:endParaRPr lang="ru-RU" altLang="ru-RU" sz="1400" dirty="0">
              <a:solidFill>
                <a:srgbClr val="002060"/>
              </a:solidFill>
              <a:latin typeface="Arial" panose="020B0604020202020204" pitchFamily="34" charset="0"/>
            </a:endParaRPr>
          </a:p>
        </p:txBody>
      </p:sp>
      <p:graphicFrame>
        <p:nvGraphicFramePr>
          <p:cNvPr id="16" name="Объект 1"/>
          <p:cNvGraphicFramePr>
            <a:graphicFrameLocks noChangeAspect="1"/>
          </p:cNvGraphicFramePr>
          <p:nvPr>
            <p:extLst>
              <p:ext uri="{D42A27DB-BD31-4B8C-83A1-F6EECF244321}">
                <p14:modId xmlns:p14="http://schemas.microsoft.com/office/powerpoint/2010/main" val="1114989078"/>
              </p:ext>
            </p:extLst>
          </p:nvPr>
        </p:nvGraphicFramePr>
        <p:xfrm>
          <a:off x="130725" y="933463"/>
          <a:ext cx="4370388" cy="2625725"/>
        </p:xfrm>
        <a:graphic>
          <a:graphicData uri="http://schemas.openxmlformats.org/presentationml/2006/ole">
            <mc:AlternateContent xmlns:mc="http://schemas.openxmlformats.org/markup-compatibility/2006">
              <mc:Choice xmlns:v="urn:schemas-microsoft-com:vml" Requires="v">
                <p:oleObj spid="_x0000_s2128" name="Лист" r:id="rId6" imgW="4257665" imgH="2705203" progId="Excel.Sheet.12">
                  <p:embed/>
                </p:oleObj>
              </mc:Choice>
              <mc:Fallback>
                <p:oleObj name="Лист" r:id="rId6" imgW="4257665" imgH="2705203"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25" y="933463"/>
                        <a:ext cx="43703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Объект 2"/>
          <p:cNvGraphicFramePr>
            <a:graphicFrameLocks noChangeAspect="1"/>
          </p:cNvGraphicFramePr>
          <p:nvPr>
            <p:extLst>
              <p:ext uri="{D42A27DB-BD31-4B8C-83A1-F6EECF244321}">
                <p14:modId xmlns:p14="http://schemas.microsoft.com/office/powerpoint/2010/main" val="1523937290"/>
              </p:ext>
            </p:extLst>
          </p:nvPr>
        </p:nvGraphicFramePr>
        <p:xfrm>
          <a:off x="4501113" y="928469"/>
          <a:ext cx="4518025" cy="2635250"/>
        </p:xfrm>
        <a:graphic>
          <a:graphicData uri="http://schemas.openxmlformats.org/presentationml/2006/ole">
            <mc:AlternateContent xmlns:mc="http://schemas.openxmlformats.org/markup-compatibility/2006">
              <mc:Choice xmlns:v="urn:schemas-microsoft-com:vml" Requires="v">
                <p:oleObj spid="_x0000_s2129" name="Лист" r:id="rId8" imgW="4590928" imgH="2600325" progId="Excel.Sheet.12">
                  <p:embed/>
                </p:oleObj>
              </mc:Choice>
              <mc:Fallback>
                <p:oleObj name="Лист" r:id="rId8" imgW="4590928" imgH="2600325" progId="Excel.Shee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113" y="928469"/>
                        <a:ext cx="45180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679290415"/>
              </p:ext>
            </p:extLst>
          </p:nvPr>
        </p:nvGraphicFramePr>
        <p:xfrm>
          <a:off x="130725" y="3568713"/>
          <a:ext cx="5492750" cy="2070100"/>
        </p:xfrm>
        <a:graphic>
          <a:graphicData uri="http://schemas.openxmlformats.org/presentationml/2006/ole">
            <mc:AlternateContent xmlns:mc="http://schemas.openxmlformats.org/markup-compatibility/2006">
              <mc:Choice xmlns:v="urn:schemas-microsoft-com:vml" Requires="v">
                <p:oleObj spid="_x0000_s2130" name="Лист" r:id="rId10" imgW="6819874" imgH="2114589" progId="Excel.Sheet.12">
                  <p:embed/>
                </p:oleObj>
              </mc:Choice>
              <mc:Fallback>
                <p:oleObj name="Лист" r:id="rId10" imgW="6819874" imgH="2114589" progId="Excel.Shee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725" y="3568713"/>
                        <a:ext cx="54927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1"/>
          <p:cNvSpPr txBox="1">
            <a:spLocks noChangeArrowheads="1"/>
          </p:cNvSpPr>
          <p:nvPr/>
        </p:nvSpPr>
        <p:spPr bwMode="auto">
          <a:xfrm>
            <a:off x="5864802" y="3690838"/>
            <a:ext cx="2957512"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just" eaLnBrk="1" hangingPunct="1">
              <a:spcBef>
                <a:spcPct val="0"/>
              </a:spcBef>
              <a:buFontTx/>
              <a:buNone/>
              <a:defRPr/>
            </a:pPr>
            <a:r>
              <a:rPr lang="ru-RU" altLang="ru-RU" sz="900" b="1" i="1" dirty="0" smtClean="0">
                <a:latin typeface="+mn-lt"/>
                <a:cs typeface="Arial" charset="0"/>
              </a:rPr>
              <a:t>*** </a:t>
            </a:r>
            <a:r>
              <a:rPr lang="ru-RU" altLang="ru-RU" sz="900" b="1" i="1" dirty="0">
                <a:latin typeface="+mn-lt"/>
                <a:cs typeface="Arial" charset="0"/>
              </a:rPr>
              <a:t>показатели </a:t>
            </a:r>
            <a:r>
              <a:rPr lang="ru-RU" altLang="ru-RU" sz="900" b="1" i="1" dirty="0" smtClean="0">
                <a:latin typeface="+mn-lt"/>
                <a:cs typeface="Arial" charset="0"/>
              </a:rPr>
              <a:t>2014-2015гг </a:t>
            </a:r>
            <a:r>
              <a:rPr lang="ru-RU" altLang="ru-RU" sz="900" i="1" dirty="0" smtClean="0">
                <a:latin typeface="+mn-lt"/>
                <a:cs typeface="Arial" charset="0"/>
              </a:rPr>
              <a:t>приведены по инвестиционным программам, утвержденным</a:t>
            </a:r>
            <a:r>
              <a:rPr lang="ru-RU" altLang="ru-RU" sz="900" b="1" i="1" dirty="0" smtClean="0">
                <a:latin typeface="+mn-lt"/>
                <a:cs typeface="Arial" charset="0"/>
              </a:rPr>
              <a:t>:</a:t>
            </a:r>
          </a:p>
          <a:p>
            <a:pPr marL="171450" indent="-171450" algn="just" eaLnBrk="1" hangingPunct="1">
              <a:spcBef>
                <a:spcPct val="0"/>
              </a:spcBef>
              <a:buFont typeface="Courier New" panose="02070309020205020404" pitchFamily="49" charset="0"/>
              <a:buChar char="o"/>
              <a:defRPr/>
            </a:pPr>
            <a:r>
              <a:rPr lang="ru-RU" altLang="ru-RU" sz="900" b="1" i="1" dirty="0">
                <a:latin typeface="+mn-lt"/>
                <a:cs typeface="Arial" charset="0"/>
              </a:rPr>
              <a:t>«Астраханьэнерго» - </a:t>
            </a:r>
            <a:r>
              <a:rPr lang="ru-RU" altLang="ru-RU" sz="900" i="1" dirty="0">
                <a:latin typeface="+mn-lt"/>
                <a:cs typeface="Arial" charset="0"/>
              </a:rPr>
              <a:t>р</a:t>
            </a:r>
            <a:r>
              <a:rPr lang="ru-RU" altLang="ru-RU" sz="900" i="1" dirty="0" smtClean="0">
                <a:latin typeface="+mn-lt"/>
                <a:cs typeface="Arial" charset="0"/>
              </a:rPr>
              <a:t>аспоряжением Минпрома Астраханской обл. от 24.09.2013 №79-р (в ред. </a:t>
            </a:r>
            <a:r>
              <a:rPr lang="ru-RU" altLang="ru-RU" sz="900" i="1" dirty="0">
                <a:latin typeface="+mn-lt"/>
                <a:cs typeface="Arial" charset="0"/>
              </a:rPr>
              <a:t>р</a:t>
            </a:r>
            <a:r>
              <a:rPr lang="ru-RU" altLang="ru-RU" sz="900" i="1" dirty="0" smtClean="0">
                <a:latin typeface="+mn-lt"/>
                <a:cs typeface="Arial" charset="0"/>
              </a:rPr>
              <a:t>аспоряжений №225-р от 26.09.2014 и №108-р от 12.05.2015)</a:t>
            </a:r>
            <a:r>
              <a:rPr lang="ru-RU" altLang="ru-RU" sz="900" b="1" i="1" dirty="0" smtClean="0">
                <a:latin typeface="+mn-lt"/>
                <a:cs typeface="Arial" charset="0"/>
              </a:rPr>
              <a:t>;</a:t>
            </a:r>
            <a:endParaRPr lang="ru-RU" altLang="ru-RU" sz="900" b="1" i="1" dirty="0">
              <a:latin typeface="+mn-lt"/>
              <a:cs typeface="Arial" charset="0"/>
            </a:endParaRPr>
          </a:p>
          <a:p>
            <a:pPr marL="171450" indent="-171450" algn="just" eaLnBrk="1" hangingPunct="1">
              <a:spcBef>
                <a:spcPct val="0"/>
              </a:spcBef>
              <a:buFont typeface="Courier New" panose="02070309020205020404" pitchFamily="49" charset="0"/>
              <a:buChar char="o"/>
              <a:defRPr/>
            </a:pPr>
            <a:r>
              <a:rPr lang="ru-RU" altLang="ru-RU" sz="900" b="1" i="1" dirty="0" smtClean="0">
                <a:latin typeface="+mn-lt"/>
                <a:cs typeface="Arial" charset="0"/>
              </a:rPr>
              <a:t>«Калмэнерго» </a:t>
            </a:r>
            <a:r>
              <a:rPr lang="ru-RU" altLang="ru-RU" sz="900" b="1" i="1" dirty="0">
                <a:latin typeface="+mn-lt"/>
                <a:cs typeface="Arial" charset="0"/>
              </a:rPr>
              <a:t>- </a:t>
            </a:r>
            <a:r>
              <a:rPr lang="ru-RU" altLang="ru-RU" sz="900" i="1" dirty="0">
                <a:latin typeface="+mn-lt"/>
                <a:cs typeface="Arial" charset="0"/>
              </a:rPr>
              <a:t>п</a:t>
            </a:r>
            <a:r>
              <a:rPr lang="ru-RU" altLang="ru-RU" sz="900" i="1" dirty="0" smtClean="0">
                <a:latin typeface="+mn-lt"/>
                <a:cs typeface="Arial" charset="0"/>
              </a:rPr>
              <a:t>риказом </a:t>
            </a:r>
            <a:r>
              <a:rPr lang="ru-RU" altLang="ru-RU" sz="900" i="1" dirty="0">
                <a:latin typeface="+mn-lt"/>
                <a:cs typeface="Arial" charset="0"/>
              </a:rPr>
              <a:t>РСТ </a:t>
            </a:r>
            <a:r>
              <a:rPr lang="ru-RU" altLang="ru-RU" sz="900" i="1" dirty="0" smtClean="0">
                <a:latin typeface="+mn-lt"/>
                <a:cs typeface="Arial" charset="0"/>
              </a:rPr>
              <a:t>Республики Калмыкия </a:t>
            </a:r>
            <a:br>
              <a:rPr lang="ru-RU" altLang="ru-RU" sz="900" i="1" dirty="0" smtClean="0">
                <a:latin typeface="+mn-lt"/>
                <a:cs typeface="Arial" charset="0"/>
              </a:rPr>
            </a:br>
            <a:r>
              <a:rPr lang="ru-RU" altLang="ru-RU" sz="900" i="1" dirty="0" smtClean="0">
                <a:latin typeface="+mn-lt"/>
                <a:cs typeface="Arial" charset="0"/>
              </a:rPr>
              <a:t>от 27.03.2014 №30-п (в ред. </a:t>
            </a:r>
            <a:r>
              <a:rPr lang="ru-RU" altLang="ru-RU" sz="900" i="1" dirty="0" err="1">
                <a:latin typeface="+mn-lt"/>
                <a:cs typeface="Arial" charset="0"/>
              </a:rPr>
              <a:t>п</a:t>
            </a:r>
            <a:r>
              <a:rPr lang="ru-RU" altLang="ru-RU" sz="900" i="1" dirty="0" err="1" smtClean="0">
                <a:latin typeface="+mn-lt"/>
                <a:cs typeface="Arial" charset="0"/>
              </a:rPr>
              <a:t>рик</a:t>
            </a:r>
            <a:r>
              <a:rPr lang="ru-RU" altLang="ru-RU" sz="900" i="1" dirty="0" smtClean="0">
                <a:latin typeface="+mn-lt"/>
                <a:cs typeface="Arial" charset="0"/>
              </a:rPr>
              <a:t>. от 29.09.2014г</a:t>
            </a:r>
            <a:r>
              <a:rPr lang="ru-RU" altLang="ru-RU" sz="900" i="1" dirty="0">
                <a:latin typeface="+mn-lt"/>
                <a:cs typeface="Arial" charset="0"/>
              </a:rPr>
              <a:t>. №</a:t>
            </a:r>
            <a:r>
              <a:rPr lang="ru-RU" altLang="ru-RU" sz="900" i="1" dirty="0" smtClean="0">
                <a:latin typeface="+mn-lt"/>
                <a:cs typeface="Arial" charset="0"/>
              </a:rPr>
              <a:t>103-п</a:t>
            </a:r>
            <a:r>
              <a:rPr lang="ru-RU" altLang="ru-RU" sz="900" i="1" dirty="0">
                <a:latin typeface="+mn-lt"/>
                <a:cs typeface="Arial" charset="0"/>
              </a:rPr>
              <a:t> </a:t>
            </a:r>
            <a:r>
              <a:rPr lang="ru-RU" altLang="ru-RU" sz="900" i="1" dirty="0" smtClean="0">
                <a:latin typeface="+mn-lt"/>
                <a:cs typeface="Arial" charset="0"/>
              </a:rPr>
              <a:t>и от 30.06.2015 №65-п);</a:t>
            </a:r>
          </a:p>
          <a:p>
            <a:pPr marL="171450" indent="-171450" algn="just" eaLnBrk="1" hangingPunct="1">
              <a:spcBef>
                <a:spcPct val="0"/>
              </a:spcBef>
              <a:buFont typeface="Courier New" panose="02070309020205020404" pitchFamily="49" charset="0"/>
              <a:buChar char="o"/>
              <a:defRPr/>
            </a:pPr>
            <a:r>
              <a:rPr lang="ru-RU" altLang="ru-RU" sz="900" b="1" i="1" dirty="0" smtClean="0">
                <a:latin typeface="+mn-lt"/>
                <a:cs typeface="Arial" charset="0"/>
              </a:rPr>
              <a:t>«Ростовэнерго</a:t>
            </a:r>
            <a:r>
              <a:rPr lang="ru-RU" altLang="ru-RU" sz="900" b="1" i="1" dirty="0">
                <a:latin typeface="+mn-lt"/>
                <a:cs typeface="Arial" charset="0"/>
              </a:rPr>
              <a:t>» - </a:t>
            </a:r>
            <a:r>
              <a:rPr lang="ru-RU" altLang="ru-RU" sz="900" i="1" dirty="0">
                <a:latin typeface="+mn-lt"/>
                <a:cs typeface="Arial" charset="0"/>
              </a:rPr>
              <a:t>п</a:t>
            </a:r>
            <a:r>
              <a:rPr lang="ru-RU" altLang="ru-RU" sz="900" i="1" dirty="0" smtClean="0">
                <a:latin typeface="+mn-lt"/>
                <a:cs typeface="Arial" charset="0"/>
              </a:rPr>
              <a:t>остановлением </a:t>
            </a:r>
            <a:r>
              <a:rPr lang="ru-RU" altLang="ru-RU" sz="900" i="1" dirty="0">
                <a:latin typeface="+mn-lt"/>
                <a:cs typeface="Arial" charset="0"/>
              </a:rPr>
              <a:t>РСТ </a:t>
            </a:r>
            <a:r>
              <a:rPr lang="ru-RU" altLang="ru-RU" sz="900" i="1" dirty="0" smtClean="0">
                <a:latin typeface="+mn-lt"/>
                <a:cs typeface="Arial" charset="0"/>
              </a:rPr>
              <a:t>Ростовской области </a:t>
            </a:r>
            <a:r>
              <a:rPr lang="ru-RU" altLang="ru-RU" sz="900" i="1" dirty="0">
                <a:latin typeface="+mn-lt"/>
                <a:cs typeface="Arial" charset="0"/>
              </a:rPr>
              <a:t>от </a:t>
            </a:r>
            <a:r>
              <a:rPr lang="ru-RU" altLang="ru-RU" sz="900" i="1" dirty="0" smtClean="0">
                <a:latin typeface="+mn-lt"/>
                <a:cs typeface="Arial" charset="0"/>
              </a:rPr>
              <a:t>15.03.2012 №6/3 (в ред. постановлений от 30.09.2014 №54/5 и  от 24.09.2015 №47/1)</a:t>
            </a:r>
            <a:r>
              <a:rPr lang="ru-RU" altLang="ru-RU" sz="900" b="1" i="1" dirty="0" smtClean="0">
                <a:latin typeface="+mn-lt"/>
                <a:cs typeface="Arial" charset="0"/>
              </a:rPr>
              <a:t>;</a:t>
            </a:r>
          </a:p>
          <a:p>
            <a:pPr algn="just" eaLnBrk="1" hangingPunct="1">
              <a:spcBef>
                <a:spcPct val="0"/>
              </a:spcBef>
              <a:buFont typeface="Arial" charset="0"/>
              <a:buNone/>
              <a:defRPr/>
            </a:pPr>
            <a:r>
              <a:rPr lang="ru-RU" altLang="ru-RU" sz="900" b="1" i="1" dirty="0" smtClean="0">
                <a:latin typeface="+mn-lt"/>
                <a:cs typeface="Arial" charset="0"/>
              </a:rPr>
              <a:t>    </a:t>
            </a:r>
          </a:p>
          <a:p>
            <a:pPr algn="just" eaLnBrk="1" hangingPunct="1">
              <a:spcBef>
                <a:spcPct val="0"/>
              </a:spcBef>
              <a:buFont typeface="Arial" charset="0"/>
              <a:buNone/>
              <a:defRPr/>
            </a:pPr>
            <a:r>
              <a:rPr lang="ru-RU" altLang="ru-RU" sz="900" b="1" i="1" dirty="0" smtClean="0">
                <a:latin typeface="+mn-lt"/>
                <a:cs typeface="Arial" charset="0"/>
              </a:rPr>
              <a:t>        показатели 2016г</a:t>
            </a:r>
            <a:r>
              <a:rPr lang="ru-RU" altLang="ru-RU" sz="900" b="1" i="1" dirty="0">
                <a:latin typeface="+mn-lt"/>
                <a:cs typeface="Arial" charset="0"/>
              </a:rPr>
              <a:t>. </a:t>
            </a:r>
            <a:r>
              <a:rPr lang="ru-RU" altLang="ru-RU" sz="900" b="1" i="1" dirty="0" smtClean="0">
                <a:latin typeface="+mn-lt"/>
                <a:cs typeface="Arial" charset="0"/>
              </a:rPr>
              <a:t> - </a:t>
            </a:r>
            <a:r>
              <a:rPr lang="ru-RU" altLang="ru-RU" sz="900" i="1" dirty="0" smtClean="0">
                <a:latin typeface="+mn-lt"/>
                <a:cs typeface="Arial" charset="0"/>
              </a:rPr>
              <a:t>в </a:t>
            </a:r>
            <a:r>
              <a:rPr lang="ru-RU" altLang="ru-RU" sz="900" i="1" dirty="0">
                <a:latin typeface="+mn-lt"/>
                <a:cs typeface="Arial" charset="0"/>
              </a:rPr>
              <a:t>соответствии с  </a:t>
            </a:r>
            <a:r>
              <a:rPr lang="ru-RU" altLang="ru-RU" sz="900" i="1" dirty="0" smtClean="0">
                <a:latin typeface="+mn-lt"/>
                <a:cs typeface="Arial" charset="0"/>
              </a:rPr>
              <a:t>приказом </a:t>
            </a:r>
            <a:r>
              <a:rPr lang="ru-RU" altLang="ru-RU" sz="900" i="1" dirty="0">
                <a:latin typeface="+mn-lt"/>
                <a:cs typeface="Arial" charset="0"/>
              </a:rPr>
              <a:t>Минэнерго России от 30.11.2015 №</a:t>
            </a:r>
            <a:r>
              <a:rPr lang="ru-RU" altLang="ru-RU" sz="900" i="1" dirty="0" smtClean="0">
                <a:latin typeface="+mn-lt"/>
                <a:cs typeface="Arial" charset="0"/>
              </a:rPr>
              <a:t>898,  </a:t>
            </a:r>
          </a:p>
          <a:p>
            <a:pPr algn="just" eaLnBrk="1" hangingPunct="1">
              <a:spcBef>
                <a:spcPct val="0"/>
              </a:spcBef>
              <a:buFont typeface="Arial" charset="0"/>
              <a:buNone/>
              <a:defRPr/>
            </a:pPr>
            <a:r>
              <a:rPr lang="ru-RU" altLang="ru-RU" sz="900" b="1" i="1" dirty="0" smtClean="0">
                <a:latin typeface="+mn-lt"/>
                <a:cs typeface="Arial" charset="0"/>
              </a:rPr>
              <a:t>        показатели 2017г. -  </a:t>
            </a:r>
            <a:r>
              <a:rPr lang="ru-RU" altLang="ru-RU" sz="900" i="1" dirty="0" smtClean="0">
                <a:latin typeface="+mn-lt"/>
                <a:cs typeface="Arial" charset="0"/>
              </a:rPr>
              <a:t>с  приказом </a:t>
            </a:r>
            <a:r>
              <a:rPr lang="ru-RU" altLang="ru-RU" sz="900" i="1" dirty="0">
                <a:latin typeface="+mn-lt"/>
                <a:cs typeface="Arial" charset="0"/>
              </a:rPr>
              <a:t>Минэнерго России от 22.12.2016 №</a:t>
            </a:r>
            <a:r>
              <a:rPr lang="ru-RU" altLang="ru-RU" sz="900" i="1" dirty="0" smtClean="0">
                <a:latin typeface="+mn-lt"/>
                <a:cs typeface="Arial" charset="0"/>
              </a:rPr>
              <a:t>1387</a:t>
            </a:r>
          </a:p>
        </p:txBody>
      </p:sp>
      <p:sp>
        <p:nvSpPr>
          <p:cNvPr id="26" name="TextBox 1"/>
          <p:cNvSpPr txBox="1">
            <a:spLocks noChangeArrowheads="1"/>
          </p:cNvSpPr>
          <p:nvPr/>
        </p:nvSpPr>
        <p:spPr bwMode="auto">
          <a:xfrm>
            <a:off x="48780" y="5654278"/>
            <a:ext cx="496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ru-RU" altLang="ru-RU" sz="900" b="1" i="1" dirty="0" smtClean="0">
                <a:latin typeface="+mn-lt"/>
                <a:cs typeface="Arial" charset="0"/>
              </a:rPr>
              <a:t>* параметры 2012-2017гг – </a:t>
            </a:r>
            <a:r>
              <a:rPr lang="ru-RU" altLang="ru-RU" sz="900" i="1" dirty="0" smtClean="0">
                <a:latin typeface="+mn-lt"/>
                <a:cs typeface="Arial" charset="0"/>
              </a:rPr>
              <a:t>по тарифным решениям, принятым в рамках корректировки НВВ</a:t>
            </a:r>
            <a:endParaRPr lang="ru-RU" altLang="ru-RU" sz="900" b="1" i="1" dirty="0">
              <a:latin typeface="+mn-lt"/>
              <a:cs typeface="Arial" charset="0"/>
            </a:endParaRPr>
          </a:p>
        </p:txBody>
      </p:sp>
      <p:sp>
        <p:nvSpPr>
          <p:cNvPr id="27" name="TextBox 1"/>
          <p:cNvSpPr txBox="1">
            <a:spLocks noChangeArrowheads="1"/>
          </p:cNvSpPr>
          <p:nvPr/>
        </p:nvSpPr>
        <p:spPr bwMode="auto">
          <a:xfrm>
            <a:off x="48780" y="5831551"/>
            <a:ext cx="4443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ru-RU" altLang="ru-RU" sz="900" b="1" i="1" dirty="0" smtClean="0">
                <a:latin typeface="+mn-lt"/>
                <a:cs typeface="Arial" charset="0"/>
              </a:rPr>
              <a:t>** учитывает корректировку НВВ на основе фактических данных </a:t>
            </a:r>
            <a:r>
              <a:rPr lang="ru-RU" altLang="ru-RU" sz="900" i="1" dirty="0" smtClean="0">
                <a:latin typeface="+mn-lt"/>
                <a:cs typeface="Arial" charset="0"/>
              </a:rPr>
              <a:t>(по исполнению ИПР, доходности инвестированного капитала, экономию по снижению затрат на покупку э/э в целях компенсации потерь и т.п.)</a:t>
            </a:r>
            <a:endParaRPr lang="ru-RU" altLang="ru-RU" sz="900" b="1" i="1" dirty="0">
              <a:latin typeface="+mn-lt"/>
              <a:cs typeface="Arial" charset="0"/>
            </a:endParaRPr>
          </a:p>
        </p:txBody>
      </p:sp>
    </p:spTree>
    <p:extLst>
      <p:ext uri="{BB962C8B-B14F-4D97-AF65-F5344CB8AC3E}">
        <p14:creationId xmlns:p14="http://schemas.microsoft.com/office/powerpoint/2010/main" val="17919941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21</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132138" y="355600"/>
            <a:ext cx="5737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ru-RU" altLang="ru-RU" sz="1600" b="1" dirty="0">
                <a:solidFill>
                  <a:schemeClr val="tx2">
                    <a:lumMod val="75000"/>
                  </a:schemeClr>
                </a:solidFill>
                <a:latin typeface="Arial" charset="0"/>
                <a:cs typeface="Arial" charset="0"/>
              </a:rPr>
              <a:t>РЕГУЛИРОВАНИЕ МЕТОДОМ </a:t>
            </a:r>
            <a:endParaRPr lang="ru-RU" altLang="ru-RU" sz="1600" b="1" dirty="0" smtClean="0">
              <a:solidFill>
                <a:schemeClr val="tx2">
                  <a:lumMod val="75000"/>
                </a:schemeClr>
              </a:solidFill>
              <a:latin typeface="Arial" charset="0"/>
              <a:cs typeface="Arial" charset="0"/>
            </a:endParaRPr>
          </a:p>
          <a:p>
            <a:pPr algn="r">
              <a:defRPr/>
            </a:pPr>
            <a:r>
              <a:rPr lang="ru-RU" altLang="ru-RU" sz="1600" b="1" dirty="0" smtClean="0">
                <a:solidFill>
                  <a:schemeClr val="tx2">
                    <a:lumMod val="75000"/>
                  </a:schemeClr>
                </a:solidFill>
                <a:latin typeface="Arial" charset="0"/>
                <a:cs typeface="Arial" charset="0"/>
              </a:rPr>
              <a:t>ДОЛГОСРОЧНОЙ </a:t>
            </a:r>
            <a:r>
              <a:rPr lang="ru-RU" altLang="ru-RU" sz="1600" b="1" dirty="0">
                <a:solidFill>
                  <a:schemeClr val="tx2">
                    <a:lumMod val="75000"/>
                  </a:schemeClr>
                </a:solidFill>
                <a:latin typeface="Arial" charset="0"/>
                <a:cs typeface="Arial" charset="0"/>
              </a:rPr>
              <a:t>ИНДЕКСАЦИИ</a:t>
            </a:r>
          </a:p>
        </p:txBody>
      </p:sp>
      <p:sp>
        <p:nvSpPr>
          <p:cNvPr id="8" name="Прямоугольник 2"/>
          <p:cNvSpPr>
            <a:spLocks noChangeArrowheads="1"/>
          </p:cNvSpPr>
          <p:nvPr/>
        </p:nvSpPr>
        <p:spPr bwMode="auto">
          <a:xfrm>
            <a:off x="891949" y="1166813"/>
            <a:ext cx="7777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dirty="0">
                <a:latin typeface="Arial" panose="020B0604020202020204" pitchFamily="34" charset="0"/>
              </a:rPr>
              <a:t>Филиал, регулируемый методом долгосрочной индексации  </a:t>
            </a: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21</a:t>
            </a:r>
            <a:endParaRPr lang="ru-RU" altLang="ru-RU" sz="1400" dirty="0">
              <a:solidFill>
                <a:srgbClr val="002060"/>
              </a:solidFill>
              <a:latin typeface="Arial" panose="020B0604020202020204" pitchFamily="34" charset="0"/>
            </a:endParaRPr>
          </a:p>
        </p:txBody>
      </p:sp>
      <p:graphicFrame>
        <p:nvGraphicFramePr>
          <p:cNvPr id="14" name="Объект 1"/>
          <p:cNvGraphicFramePr>
            <a:graphicFrameLocks noChangeAspect="1"/>
          </p:cNvGraphicFramePr>
          <p:nvPr/>
        </p:nvGraphicFramePr>
        <p:xfrm>
          <a:off x="631825" y="1849438"/>
          <a:ext cx="8237538" cy="2659062"/>
        </p:xfrm>
        <a:graphic>
          <a:graphicData uri="http://schemas.openxmlformats.org/presentationml/2006/ole">
            <mc:AlternateContent xmlns:mc="http://schemas.openxmlformats.org/markup-compatibility/2006">
              <mc:Choice xmlns:v="urn:schemas-microsoft-com:vml" Requires="v">
                <p:oleObj spid="_x0000_s3100" name="Лист" r:id="rId6" imgW="5352979" imgH="2076476" progId="Excel.Sheet.12">
                  <p:embed/>
                </p:oleObj>
              </mc:Choice>
              <mc:Fallback>
                <p:oleObj name="Лист" r:id="rId6" imgW="5352979" imgH="2076476"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25" y="1849438"/>
                        <a:ext cx="8237538"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
          <p:cNvSpPr txBox="1">
            <a:spLocks noChangeArrowheads="1"/>
          </p:cNvSpPr>
          <p:nvPr/>
        </p:nvSpPr>
        <p:spPr bwMode="auto">
          <a:xfrm>
            <a:off x="995363" y="4652963"/>
            <a:ext cx="75104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i="1" dirty="0">
                <a:latin typeface="Arial" panose="020B0604020202020204" pitchFamily="34" charset="0"/>
              </a:rPr>
              <a:t>*показатели   по инвестициям 2016г. приведены в соответствии с  приказом Минэнерго России от 30.11.2015 №898,</a:t>
            </a:r>
          </a:p>
          <a:p>
            <a:pPr eaLnBrk="1" hangingPunct="1">
              <a:spcBef>
                <a:spcPct val="0"/>
              </a:spcBef>
              <a:buFont typeface="Arial" panose="020B0604020202020204" pitchFamily="34" charset="0"/>
              <a:buNone/>
            </a:pPr>
            <a:r>
              <a:rPr lang="ru-RU" altLang="ru-RU" sz="900" i="1" dirty="0">
                <a:latin typeface="Arial" panose="020B0604020202020204" pitchFamily="34" charset="0"/>
              </a:rPr>
              <a:t>2017г. - в соответствии с  приказом Минэнерго России от 22.12.2016 №1387,</a:t>
            </a:r>
          </a:p>
          <a:p>
            <a:pPr eaLnBrk="1" hangingPunct="1">
              <a:spcBef>
                <a:spcPct val="0"/>
              </a:spcBef>
              <a:buFont typeface="Arial" panose="020B0604020202020204" pitchFamily="34" charset="0"/>
              <a:buNone/>
            </a:pPr>
            <a:r>
              <a:rPr lang="ru-RU" altLang="ru-RU" sz="900" i="1" dirty="0">
                <a:latin typeface="Arial" panose="020B0604020202020204" pitchFamily="34" charset="0"/>
              </a:rPr>
              <a:t>2018г. - в соответствии с  приказом Минэнерго России от 18.12.2017 №25</a:t>
            </a:r>
            <a:r>
              <a:rPr lang="en-US" altLang="ru-RU" sz="900" i="1" dirty="0">
                <a:latin typeface="Arial" panose="020B0604020202020204" pitchFamily="34" charset="0"/>
              </a:rPr>
              <a:t>@</a:t>
            </a:r>
            <a:endParaRPr lang="ru-RU" altLang="ru-RU" sz="900" i="1" dirty="0">
              <a:latin typeface="Arial" panose="020B0604020202020204" pitchFamily="34" charset="0"/>
            </a:endParaRPr>
          </a:p>
          <a:p>
            <a:pPr eaLnBrk="1" hangingPunct="1">
              <a:spcBef>
                <a:spcPct val="0"/>
              </a:spcBef>
              <a:buFont typeface="Arial" panose="020B0604020202020204" pitchFamily="34" charset="0"/>
              <a:buNone/>
            </a:pPr>
            <a:endParaRPr lang="ru-RU" altLang="ru-RU" sz="900" i="1" dirty="0">
              <a:latin typeface="Arial" panose="020B0604020202020204" pitchFamily="34" charset="0"/>
            </a:endParaRPr>
          </a:p>
          <a:p>
            <a:pPr eaLnBrk="1" hangingPunct="1">
              <a:spcBef>
                <a:spcPct val="0"/>
              </a:spcBef>
              <a:buFontTx/>
              <a:buNone/>
            </a:pPr>
            <a:endParaRPr lang="ru-RU" altLang="ru-RU" sz="900" i="1" dirty="0">
              <a:latin typeface="Arial" panose="020B0604020202020204" pitchFamily="34" charset="0"/>
            </a:endParaRPr>
          </a:p>
        </p:txBody>
      </p:sp>
    </p:spTree>
    <p:extLst>
      <p:ext uri="{BB962C8B-B14F-4D97-AF65-F5344CB8AC3E}">
        <p14:creationId xmlns:p14="http://schemas.microsoft.com/office/powerpoint/2010/main" val="42938614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sp>
        <p:nvSpPr>
          <p:cNvPr id="4"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22</a:t>
            </a:r>
            <a:endParaRPr lang="ru-RU" altLang="ru-RU" sz="1400" dirty="0">
              <a:solidFill>
                <a:srgbClr val="002060"/>
              </a:solidFill>
              <a:latin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9875" y="862131"/>
            <a:ext cx="2613025" cy="339725"/>
          </a:xfrm>
          <a:prstGeom prst="rect">
            <a:avLst/>
          </a:prstGeom>
          <a:noFill/>
        </p:spPr>
        <p:txBody>
          <a:bodyPr wrap="none">
            <a:spAutoFit/>
          </a:bodyPr>
          <a:lstStyle/>
          <a:p>
            <a:pPr>
              <a:defRPr/>
            </a:pPr>
            <a:r>
              <a:rPr lang="ru-RU" sz="1600" b="1" dirty="0">
                <a:solidFill>
                  <a:schemeClr val="accent1">
                    <a:lumMod val="50000"/>
                  </a:schemeClr>
                </a:solidFill>
                <a:latin typeface="+mn-lt"/>
              </a:rPr>
              <a:t>Валовая выручка, </a:t>
            </a:r>
            <a:r>
              <a:rPr lang="ru-RU" sz="1600" b="1" dirty="0" err="1">
                <a:solidFill>
                  <a:schemeClr val="accent1">
                    <a:lumMod val="50000"/>
                  </a:schemeClr>
                </a:solidFill>
                <a:latin typeface="+mn-lt"/>
              </a:rPr>
              <a:t>млн.руб</a:t>
            </a:r>
            <a:r>
              <a:rPr lang="ru-RU" sz="1600" b="1" dirty="0">
                <a:solidFill>
                  <a:schemeClr val="accent1">
                    <a:lumMod val="50000"/>
                  </a:schemeClr>
                </a:solidFill>
                <a:latin typeface="+mn-lt"/>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1229042405"/>
              </p:ext>
            </p:extLst>
          </p:nvPr>
        </p:nvGraphicFramePr>
        <p:xfrm>
          <a:off x="269875" y="1241413"/>
          <a:ext cx="8550276" cy="2095617"/>
        </p:xfrm>
        <a:graphic>
          <a:graphicData uri="http://schemas.openxmlformats.org/drawingml/2006/table">
            <a:tbl>
              <a:tblPr firstRow="1" bandRow="1">
                <a:tableStyleId>{5C22544A-7EE6-4342-B048-85BDC9FD1C3A}</a:tableStyleId>
              </a:tblPr>
              <a:tblGrid>
                <a:gridCol w="1549251">
                  <a:extLst>
                    <a:ext uri="{9D8B030D-6E8A-4147-A177-3AD203B41FA5}">
                      <a16:colId xmlns:a16="http://schemas.microsoft.com/office/drawing/2014/main" xmlns="" val="3414893631"/>
                    </a:ext>
                  </a:extLst>
                </a:gridCol>
                <a:gridCol w="746836">
                  <a:extLst>
                    <a:ext uri="{9D8B030D-6E8A-4147-A177-3AD203B41FA5}">
                      <a16:colId xmlns:a16="http://schemas.microsoft.com/office/drawing/2014/main" xmlns="" val="1958949367"/>
                    </a:ext>
                  </a:extLst>
                </a:gridCol>
                <a:gridCol w="672152">
                  <a:extLst>
                    <a:ext uri="{9D8B030D-6E8A-4147-A177-3AD203B41FA5}">
                      <a16:colId xmlns:a16="http://schemas.microsoft.com/office/drawing/2014/main" xmlns="" val="3714569043"/>
                    </a:ext>
                  </a:extLst>
                </a:gridCol>
                <a:gridCol w="746836">
                  <a:extLst>
                    <a:ext uri="{9D8B030D-6E8A-4147-A177-3AD203B41FA5}">
                      <a16:colId xmlns:a16="http://schemas.microsoft.com/office/drawing/2014/main" xmlns="" val="3788150769"/>
                    </a:ext>
                  </a:extLst>
                </a:gridCol>
                <a:gridCol w="672152">
                  <a:extLst>
                    <a:ext uri="{9D8B030D-6E8A-4147-A177-3AD203B41FA5}">
                      <a16:colId xmlns:a16="http://schemas.microsoft.com/office/drawing/2014/main" xmlns="" val="646016744"/>
                    </a:ext>
                  </a:extLst>
                </a:gridCol>
                <a:gridCol w="746836">
                  <a:extLst>
                    <a:ext uri="{9D8B030D-6E8A-4147-A177-3AD203B41FA5}">
                      <a16:colId xmlns:a16="http://schemas.microsoft.com/office/drawing/2014/main" xmlns="" val="1575993956"/>
                    </a:ext>
                  </a:extLst>
                </a:gridCol>
                <a:gridCol w="746836">
                  <a:extLst>
                    <a:ext uri="{9D8B030D-6E8A-4147-A177-3AD203B41FA5}">
                      <a16:colId xmlns:a16="http://schemas.microsoft.com/office/drawing/2014/main" xmlns="" val="3711720593"/>
                    </a:ext>
                  </a:extLst>
                </a:gridCol>
                <a:gridCol w="672152">
                  <a:extLst>
                    <a:ext uri="{9D8B030D-6E8A-4147-A177-3AD203B41FA5}">
                      <a16:colId xmlns:a16="http://schemas.microsoft.com/office/drawing/2014/main" xmlns="" val="39443278"/>
                    </a:ext>
                  </a:extLst>
                </a:gridCol>
                <a:gridCol w="629116">
                  <a:extLst>
                    <a:ext uri="{9D8B030D-6E8A-4147-A177-3AD203B41FA5}">
                      <a16:colId xmlns:a16="http://schemas.microsoft.com/office/drawing/2014/main" xmlns="" val="1326783223"/>
                    </a:ext>
                  </a:extLst>
                </a:gridCol>
                <a:gridCol w="720058">
                  <a:extLst>
                    <a:ext uri="{9D8B030D-6E8A-4147-A177-3AD203B41FA5}">
                      <a16:colId xmlns:a16="http://schemas.microsoft.com/office/drawing/2014/main" xmlns="" val="2695060872"/>
                    </a:ext>
                  </a:extLst>
                </a:gridCol>
                <a:gridCol w="648051">
                  <a:extLst>
                    <a:ext uri="{9D8B030D-6E8A-4147-A177-3AD203B41FA5}">
                      <a16:colId xmlns:a16="http://schemas.microsoft.com/office/drawing/2014/main" xmlns="" val="3752469068"/>
                    </a:ext>
                  </a:extLst>
                </a:gridCol>
              </a:tblGrid>
              <a:tr h="365608">
                <a:tc>
                  <a:txBody>
                    <a:bodyPr/>
                    <a:lstStyle/>
                    <a:p>
                      <a:r>
                        <a:rPr lang="ru-RU" sz="1200" dirty="0" smtClean="0"/>
                        <a:t>Наименование</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2008</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2009</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2010</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2011</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2012</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2013</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2014</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2015</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2016</a:t>
                      </a:r>
                      <a:endParaRPr lang="ru-RU" sz="1200" dirty="0"/>
                    </a:p>
                  </a:txBody>
                  <a:tcPr marL="91433" marR="91433" marT="45701" marB="45701">
                    <a:solidFill>
                      <a:schemeClr val="tx2">
                        <a:lumMod val="60000"/>
                        <a:lumOff val="40000"/>
                      </a:schemeClr>
                    </a:solidFill>
                  </a:tcPr>
                </a:tc>
                <a:tc>
                  <a:txBody>
                    <a:bodyPr/>
                    <a:lstStyle/>
                    <a:p>
                      <a:pPr algn="ctr"/>
                      <a:r>
                        <a:rPr lang="ru-RU" sz="1200" dirty="0" smtClean="0"/>
                        <a:t>2017</a:t>
                      </a:r>
                      <a:endParaRPr lang="ru-RU" sz="1200" dirty="0"/>
                    </a:p>
                  </a:txBody>
                  <a:tcPr marL="91433" marR="91433" marT="45701" marB="45701">
                    <a:solidFill>
                      <a:schemeClr val="tx2">
                        <a:lumMod val="60000"/>
                        <a:lumOff val="40000"/>
                      </a:schemeClr>
                    </a:solidFill>
                  </a:tcPr>
                </a:tc>
                <a:extLst>
                  <a:ext uri="{0D108BD9-81ED-4DB2-BD59-A6C34878D82A}">
                    <a16:rowId xmlns:a16="http://schemas.microsoft.com/office/drawing/2014/main" xmlns="" val="3694800576"/>
                  </a:ext>
                </a:extLst>
              </a:tr>
              <a:tr h="267159">
                <a:tc>
                  <a:txBody>
                    <a:bodyPr/>
                    <a:lstStyle/>
                    <a:p>
                      <a:pPr algn="l"/>
                      <a:r>
                        <a:rPr lang="ru-RU" sz="1100" b="0" dirty="0" smtClean="0"/>
                        <a:t>«Астраханьэнерго»:</a:t>
                      </a:r>
                    </a:p>
                  </a:txBody>
                  <a:tcPr marL="91433" marR="91433" marT="45701" marB="45701">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1</a:t>
                      </a:r>
                      <a:r>
                        <a:rPr lang="ru-RU" sz="1100" b="0" i="0" u="none" strike="noStrike" baseline="0" dirty="0" smtClean="0">
                          <a:solidFill>
                            <a:srgbClr val="000000"/>
                          </a:solidFill>
                          <a:effectLst/>
                          <a:latin typeface="+mn-lt"/>
                        </a:rPr>
                        <a:t> 819,4</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2 577,3</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3 266,5</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3 817,4</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3 946,8</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4 342,2</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3 985,7</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4 294</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4 882,3</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5</a:t>
                      </a:r>
                      <a:r>
                        <a:rPr lang="ru-RU" sz="1100" b="0" i="0" u="none" strike="noStrike" baseline="0" dirty="0" smtClean="0">
                          <a:solidFill>
                            <a:srgbClr val="000000"/>
                          </a:solidFill>
                          <a:effectLst/>
                          <a:latin typeface="+mn-lt"/>
                        </a:rPr>
                        <a:t> 057,3</a:t>
                      </a:r>
                      <a:endParaRPr lang="ru-RU" sz="1100" b="0" i="0" u="none" strike="noStrike" dirty="0">
                        <a:solidFill>
                          <a:srgbClr val="000000"/>
                        </a:solidFill>
                        <a:effectLst/>
                        <a:latin typeface="+mn-lt"/>
                      </a:endParaRPr>
                    </a:p>
                  </a:txBody>
                  <a:tcPr marL="9525" marR="9525" marT="9518" marB="0" anchor="ctr">
                    <a:solidFill>
                      <a:schemeClr val="accent1">
                        <a:lumMod val="20000"/>
                        <a:lumOff val="80000"/>
                      </a:schemeClr>
                    </a:solidFill>
                  </a:tcPr>
                </a:tc>
                <a:extLst>
                  <a:ext uri="{0D108BD9-81ED-4DB2-BD59-A6C34878D82A}">
                    <a16:rowId xmlns:a16="http://schemas.microsoft.com/office/drawing/2014/main" xmlns="" val="3638481658"/>
                  </a:ext>
                </a:extLst>
              </a:tr>
              <a:tr h="259022">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«Волгоградэнерго»:</a:t>
                      </a:r>
                    </a:p>
                  </a:txBody>
                  <a:tcPr marL="91433" marR="91433" marT="45701" marB="45701">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5 287,1</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7 327,4</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8 141,4</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8 181,2</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8 331,4</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9 187,6</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9 347,2</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10 039</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10 145,1</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9 982,7</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extLst>
                  <a:ext uri="{0D108BD9-81ED-4DB2-BD59-A6C34878D82A}">
                    <a16:rowId xmlns:a16="http://schemas.microsoft.com/office/drawing/2014/main" xmlns="" val="1554878875"/>
                  </a:ext>
                </a:extLst>
              </a:tr>
              <a:tr h="259022">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«Калмэнерго»:</a:t>
                      </a:r>
                    </a:p>
                  </a:txBody>
                  <a:tcPr marL="91433" marR="91433" marT="45701" marB="45701">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366,8</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450,2</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497,0</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626,3</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597,1</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751,0</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802,3</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847,8</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972,9</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1 079,6</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extLst>
                  <a:ext uri="{0D108BD9-81ED-4DB2-BD59-A6C34878D82A}">
                    <a16:rowId xmlns:a16="http://schemas.microsoft.com/office/drawing/2014/main" xmlns="" val="3784027892"/>
                  </a:ext>
                </a:extLst>
              </a:tr>
              <a:tr h="259022">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«Ростовэнерго»:</a:t>
                      </a:r>
                    </a:p>
                  </a:txBody>
                  <a:tcPr marL="91433" marR="91433" marT="45701" marB="45701">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6 950,4</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9 367,3</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10 205,9</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11 194,7</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12 123,9</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13 395</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14 636,5</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15 889,2</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16 648,2</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17 183,6</a:t>
                      </a:r>
                      <a:endParaRPr lang="ru-RU" sz="1100" b="0"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extLst>
                  <a:ext uri="{0D108BD9-81ED-4DB2-BD59-A6C34878D82A}">
                    <a16:rowId xmlns:a16="http://schemas.microsoft.com/office/drawing/2014/main" xmlns="" val="2281893552"/>
                  </a:ext>
                </a:extLst>
              </a:tr>
              <a:tr h="259022">
                <a:tc>
                  <a:txBody>
                    <a:bodyPr/>
                    <a:lstStyle/>
                    <a:p>
                      <a:pPr marL="0" algn="l"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ПАО «МРСК Юга»:</a:t>
                      </a:r>
                    </a:p>
                  </a:txBody>
                  <a:tcPr marL="91433" marR="91433" marT="45701" marB="45701">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14 423,7</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19 722,2</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22 110,8</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23 819,5</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24 999,2</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27 675,82</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28 771,7</a:t>
                      </a:r>
                      <a:endParaRPr lang="ru-RU" sz="1100" b="1" i="0" u="none" strike="noStrike" kern="1200" dirty="0">
                        <a:solidFill>
                          <a:srgbClr val="000000"/>
                        </a:solidFill>
                        <a:effectLst/>
                        <a:latin typeface="+mn-lt"/>
                        <a:ea typeface="+mn-ea"/>
                        <a:cs typeface="+mn-cs"/>
                      </a:endParaRP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31 096,9</a:t>
                      </a: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32 648,6</a:t>
                      </a:r>
                    </a:p>
                  </a:txBody>
                  <a:tcPr marL="9525" marR="9525" marT="9518"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33 303,2</a:t>
                      </a:r>
                    </a:p>
                  </a:txBody>
                  <a:tcPr marL="9525" marR="9525" marT="9518" marB="0" anchor="ctr">
                    <a:solidFill>
                      <a:schemeClr val="accent1">
                        <a:lumMod val="20000"/>
                        <a:lumOff val="80000"/>
                      </a:schemeClr>
                    </a:solidFill>
                  </a:tcPr>
                </a:tc>
                <a:extLst>
                  <a:ext uri="{0D108BD9-81ED-4DB2-BD59-A6C34878D82A}">
                    <a16:rowId xmlns:a16="http://schemas.microsoft.com/office/drawing/2014/main" xmlns="" val="3655861038"/>
                  </a:ext>
                </a:extLst>
              </a:tr>
              <a:tr h="42664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200" dirty="0" smtClean="0">
                          <a:solidFill>
                            <a:srgbClr val="000000"/>
                          </a:solidFill>
                          <a:effectLst/>
                          <a:latin typeface="+mn-lt"/>
                          <a:ea typeface="+mn-ea"/>
                          <a:cs typeface="+mn-cs"/>
                        </a:rPr>
                        <a:t>Средний тариф, </a:t>
                      </a:r>
                      <a:r>
                        <a:rPr lang="ru-RU" sz="1100" b="0" i="0" u="none" strike="noStrike" kern="1200" dirty="0" smtClean="0">
                          <a:solidFill>
                            <a:srgbClr val="000000"/>
                          </a:solidFill>
                          <a:effectLst/>
                          <a:latin typeface="+mn-lt"/>
                          <a:ea typeface="+mn-ea"/>
                          <a:cs typeface="+mn-cs"/>
                        </a:rPr>
                        <a:t>коп./</a:t>
                      </a:r>
                      <a:r>
                        <a:rPr lang="ru-RU" sz="1100" b="0" i="0" u="none" strike="noStrike" kern="1200" dirty="0" err="1" smtClean="0">
                          <a:solidFill>
                            <a:srgbClr val="000000"/>
                          </a:solidFill>
                          <a:effectLst/>
                          <a:latin typeface="+mn-lt"/>
                          <a:ea typeface="+mn-ea"/>
                          <a:cs typeface="+mn-cs"/>
                        </a:rPr>
                        <a:t>кВт.ч</a:t>
                      </a:r>
                      <a:endParaRPr lang="ru-RU" sz="1100" b="0" i="0" u="none" strike="noStrike" kern="1200" dirty="0" smtClean="0">
                        <a:solidFill>
                          <a:srgbClr val="000000"/>
                        </a:solidFill>
                        <a:effectLst/>
                        <a:latin typeface="+mn-lt"/>
                        <a:ea typeface="+mn-ea"/>
                        <a:cs typeface="+mn-cs"/>
                      </a:endParaRPr>
                    </a:p>
                  </a:txBody>
                  <a:tcPr marL="91433" marR="91433" marT="45701" marB="45701">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 46,14 </a:t>
                      </a:r>
                      <a:endParaRPr lang="ru-RU" sz="1100" b="1" i="0" u="none" strike="noStrike" kern="1200" dirty="0">
                        <a:solidFill>
                          <a:srgbClr val="000000"/>
                        </a:solidFill>
                        <a:effectLst/>
                        <a:latin typeface="+mn-lt"/>
                        <a:ea typeface="+mn-ea"/>
                        <a:cs typeface="+mn-cs"/>
                      </a:endParaRP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59,32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82,40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89,91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90,70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101,15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109,62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119,41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125,68 </a:t>
                      </a:r>
                    </a:p>
                  </a:txBody>
                  <a:tcPr marL="0" marR="0" marT="0"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a:solidFill>
                            <a:srgbClr val="000000"/>
                          </a:solidFill>
                          <a:effectLst/>
                          <a:latin typeface="+mn-lt"/>
                          <a:ea typeface="+mn-ea"/>
                          <a:cs typeface="+mn-cs"/>
                        </a:rPr>
                        <a:t> 137,02 </a:t>
                      </a:r>
                    </a:p>
                  </a:txBody>
                  <a:tcPr marL="0" marR="0" marT="0" marB="0" anchor="ctr">
                    <a:solidFill>
                      <a:schemeClr val="accent1">
                        <a:lumMod val="20000"/>
                        <a:lumOff val="80000"/>
                      </a:schemeClr>
                    </a:solidFill>
                  </a:tcPr>
                </a:tc>
                <a:extLst>
                  <a:ext uri="{0D108BD9-81ED-4DB2-BD59-A6C34878D82A}">
                    <a16:rowId xmlns:a16="http://schemas.microsoft.com/office/drawing/2014/main" xmlns="" val="892666343"/>
                  </a:ext>
                </a:extLst>
              </a:tr>
            </a:tbl>
          </a:graphicData>
        </a:graphic>
      </p:graphicFrame>
      <p:sp>
        <p:nvSpPr>
          <p:cNvPr id="9" name="Скругленный прямоугольник 8"/>
          <p:cNvSpPr/>
          <p:nvPr/>
        </p:nvSpPr>
        <p:spPr>
          <a:xfrm>
            <a:off x="179512" y="3322598"/>
            <a:ext cx="8136904" cy="346561"/>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altLang="ru-RU" sz="1300" dirty="0">
                <a:solidFill>
                  <a:srgbClr val="002060"/>
                </a:solidFill>
              </a:rPr>
              <a:t>Среднегодовой прирост тарифа на передачу э/э </a:t>
            </a:r>
            <a:r>
              <a:rPr lang="en-US" altLang="ru-RU" sz="1300" dirty="0">
                <a:solidFill>
                  <a:srgbClr val="002060"/>
                </a:solidFill>
              </a:rPr>
              <a:t>CAGR  </a:t>
            </a:r>
            <a:r>
              <a:rPr lang="ru-RU" altLang="ru-RU" sz="1300" i="1" dirty="0">
                <a:solidFill>
                  <a:srgbClr val="002060"/>
                </a:solidFill>
              </a:rPr>
              <a:t>(отношение роста утв. тарифа </a:t>
            </a:r>
            <a:r>
              <a:rPr lang="ru-RU" altLang="ru-RU" sz="1300" i="1" dirty="0">
                <a:solidFill>
                  <a:schemeClr val="tx2">
                    <a:lumMod val="75000"/>
                  </a:schemeClr>
                </a:solidFill>
              </a:rPr>
              <a:t>2017 </a:t>
            </a:r>
            <a:r>
              <a:rPr lang="ru-RU" altLang="ru-RU" sz="1300" i="1" dirty="0">
                <a:solidFill>
                  <a:srgbClr val="002060"/>
                </a:solidFill>
              </a:rPr>
              <a:t>к 2008)  </a:t>
            </a:r>
            <a:r>
              <a:rPr lang="ru-RU" altLang="ru-RU" sz="1300" dirty="0">
                <a:solidFill>
                  <a:srgbClr val="002060"/>
                </a:solidFill>
              </a:rPr>
              <a:t>- </a:t>
            </a:r>
            <a:r>
              <a:rPr lang="ru-RU" altLang="ru-RU" sz="1300" dirty="0">
                <a:solidFill>
                  <a:srgbClr val="FF0000"/>
                </a:solidFill>
              </a:rPr>
              <a:t> </a:t>
            </a:r>
            <a:r>
              <a:rPr lang="ru-RU" altLang="ru-RU" sz="1300" b="1" dirty="0">
                <a:solidFill>
                  <a:schemeClr val="tx2">
                    <a:lumMod val="75000"/>
                  </a:schemeClr>
                </a:solidFill>
              </a:rPr>
              <a:t>12,85</a:t>
            </a:r>
            <a:r>
              <a:rPr lang="ru-RU" altLang="ru-RU" sz="1300" b="1" dirty="0">
                <a:solidFill>
                  <a:srgbClr val="FF0000"/>
                </a:solidFill>
              </a:rPr>
              <a:t> </a:t>
            </a:r>
            <a:r>
              <a:rPr lang="ru-RU" altLang="ru-RU" sz="1300" b="1" dirty="0">
                <a:solidFill>
                  <a:srgbClr val="002060"/>
                </a:solidFill>
              </a:rPr>
              <a:t>%</a:t>
            </a:r>
            <a:endParaRPr lang="ru-RU" altLang="ru-RU" sz="600" dirty="0">
              <a:solidFill>
                <a:srgbClr val="002060"/>
              </a:solidFill>
            </a:endParaRPr>
          </a:p>
        </p:txBody>
      </p:sp>
      <p:sp>
        <p:nvSpPr>
          <p:cNvPr id="10" name="TextBox 9"/>
          <p:cNvSpPr txBox="1"/>
          <p:nvPr/>
        </p:nvSpPr>
        <p:spPr>
          <a:xfrm>
            <a:off x="179512" y="3778494"/>
            <a:ext cx="3548063" cy="338138"/>
          </a:xfrm>
          <a:prstGeom prst="rect">
            <a:avLst/>
          </a:prstGeom>
          <a:noFill/>
        </p:spPr>
        <p:txBody>
          <a:bodyPr wrap="none">
            <a:spAutoFit/>
          </a:bodyPr>
          <a:lstStyle/>
          <a:p>
            <a:pPr>
              <a:defRPr/>
            </a:pPr>
            <a:r>
              <a:rPr lang="ru-RU" sz="1600" b="1" dirty="0">
                <a:solidFill>
                  <a:schemeClr val="accent1">
                    <a:lumMod val="50000"/>
                  </a:schemeClr>
                </a:solidFill>
                <a:latin typeface="+mn-lt"/>
              </a:rPr>
              <a:t>Котловой полезный отпуск, </a:t>
            </a:r>
            <a:r>
              <a:rPr lang="ru-RU" sz="1600" b="1" dirty="0" err="1">
                <a:solidFill>
                  <a:schemeClr val="accent1">
                    <a:lumMod val="50000"/>
                  </a:schemeClr>
                </a:solidFill>
                <a:latin typeface="+mn-lt"/>
              </a:rPr>
              <a:t>млн.кВт.ч</a:t>
            </a:r>
            <a:endParaRPr lang="ru-RU" sz="1600" b="1" dirty="0">
              <a:solidFill>
                <a:schemeClr val="accent1">
                  <a:lumMod val="50000"/>
                </a:schemeClr>
              </a:solidFill>
              <a:latin typeface="+mn-l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17072145"/>
              </p:ext>
            </p:extLst>
          </p:nvPr>
        </p:nvGraphicFramePr>
        <p:xfrm>
          <a:off x="247535" y="4116632"/>
          <a:ext cx="8550274" cy="1668593"/>
        </p:xfrm>
        <a:graphic>
          <a:graphicData uri="http://schemas.openxmlformats.org/drawingml/2006/table">
            <a:tbl>
              <a:tblPr firstRow="1" bandRow="1">
                <a:tableStyleId>{5C22544A-7EE6-4342-B048-85BDC9FD1C3A}</a:tableStyleId>
              </a:tblPr>
              <a:tblGrid>
                <a:gridCol w="1463880">
                  <a:extLst>
                    <a:ext uri="{9D8B030D-6E8A-4147-A177-3AD203B41FA5}">
                      <a16:colId xmlns:a16="http://schemas.microsoft.com/office/drawing/2014/main" xmlns="" val="3414893631"/>
                    </a:ext>
                  </a:extLst>
                </a:gridCol>
                <a:gridCol w="672152">
                  <a:extLst>
                    <a:ext uri="{9D8B030D-6E8A-4147-A177-3AD203B41FA5}">
                      <a16:colId xmlns:a16="http://schemas.microsoft.com/office/drawing/2014/main" xmlns="" val="1958949367"/>
                    </a:ext>
                  </a:extLst>
                </a:gridCol>
                <a:gridCol w="672152">
                  <a:extLst>
                    <a:ext uri="{9D8B030D-6E8A-4147-A177-3AD203B41FA5}">
                      <a16:colId xmlns:a16="http://schemas.microsoft.com/office/drawing/2014/main" xmlns="" val="3714569043"/>
                    </a:ext>
                  </a:extLst>
                </a:gridCol>
                <a:gridCol w="672152">
                  <a:extLst>
                    <a:ext uri="{9D8B030D-6E8A-4147-A177-3AD203B41FA5}">
                      <a16:colId xmlns:a16="http://schemas.microsoft.com/office/drawing/2014/main" xmlns="" val="3788150769"/>
                    </a:ext>
                  </a:extLst>
                </a:gridCol>
                <a:gridCol w="746836">
                  <a:extLst>
                    <a:ext uri="{9D8B030D-6E8A-4147-A177-3AD203B41FA5}">
                      <a16:colId xmlns:a16="http://schemas.microsoft.com/office/drawing/2014/main" xmlns="" val="646016744"/>
                    </a:ext>
                  </a:extLst>
                </a:gridCol>
                <a:gridCol w="746836">
                  <a:extLst>
                    <a:ext uri="{9D8B030D-6E8A-4147-A177-3AD203B41FA5}">
                      <a16:colId xmlns:a16="http://schemas.microsoft.com/office/drawing/2014/main" xmlns="" val="1575993956"/>
                    </a:ext>
                  </a:extLst>
                </a:gridCol>
                <a:gridCol w="746836">
                  <a:extLst>
                    <a:ext uri="{9D8B030D-6E8A-4147-A177-3AD203B41FA5}">
                      <a16:colId xmlns:a16="http://schemas.microsoft.com/office/drawing/2014/main" xmlns="" val="3711720593"/>
                    </a:ext>
                  </a:extLst>
                </a:gridCol>
                <a:gridCol w="746836">
                  <a:extLst>
                    <a:ext uri="{9D8B030D-6E8A-4147-A177-3AD203B41FA5}">
                      <a16:colId xmlns:a16="http://schemas.microsoft.com/office/drawing/2014/main" xmlns="" val="39443278"/>
                    </a:ext>
                  </a:extLst>
                </a:gridCol>
                <a:gridCol w="672152">
                  <a:extLst>
                    <a:ext uri="{9D8B030D-6E8A-4147-A177-3AD203B41FA5}">
                      <a16:colId xmlns:a16="http://schemas.microsoft.com/office/drawing/2014/main" xmlns="" val="1326783223"/>
                    </a:ext>
                  </a:extLst>
                </a:gridCol>
                <a:gridCol w="746836">
                  <a:extLst>
                    <a:ext uri="{9D8B030D-6E8A-4147-A177-3AD203B41FA5}">
                      <a16:colId xmlns:a16="http://schemas.microsoft.com/office/drawing/2014/main" xmlns="" val="2695060872"/>
                    </a:ext>
                  </a:extLst>
                </a:gridCol>
                <a:gridCol w="663606">
                  <a:extLst>
                    <a:ext uri="{9D8B030D-6E8A-4147-A177-3AD203B41FA5}">
                      <a16:colId xmlns:a16="http://schemas.microsoft.com/office/drawing/2014/main" xmlns="" val="3752469068"/>
                    </a:ext>
                  </a:extLst>
                </a:gridCol>
              </a:tblGrid>
              <a:tr h="365484">
                <a:tc>
                  <a:txBody>
                    <a:bodyPr/>
                    <a:lstStyle/>
                    <a:p>
                      <a:r>
                        <a:rPr lang="ru-RU" sz="1200" dirty="0" smtClean="0"/>
                        <a:t>Наименование</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2008</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2009</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2010</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2011</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2012</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2013</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2014</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2015</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2016</a:t>
                      </a:r>
                      <a:endParaRPr lang="ru-RU" sz="1200" dirty="0"/>
                    </a:p>
                  </a:txBody>
                  <a:tcPr marL="91437" marR="91437" marT="45685" marB="45685">
                    <a:solidFill>
                      <a:schemeClr val="tx2">
                        <a:lumMod val="60000"/>
                        <a:lumOff val="40000"/>
                      </a:schemeClr>
                    </a:solidFill>
                  </a:tcPr>
                </a:tc>
                <a:tc>
                  <a:txBody>
                    <a:bodyPr/>
                    <a:lstStyle/>
                    <a:p>
                      <a:pPr algn="ctr"/>
                      <a:r>
                        <a:rPr lang="ru-RU" sz="1200" dirty="0" smtClean="0"/>
                        <a:t>2017</a:t>
                      </a:r>
                      <a:endParaRPr lang="ru-RU" sz="1200" dirty="0"/>
                    </a:p>
                  </a:txBody>
                  <a:tcPr marL="91437" marR="91437" marT="45685" marB="45685">
                    <a:solidFill>
                      <a:schemeClr val="tx2">
                        <a:lumMod val="60000"/>
                        <a:lumOff val="40000"/>
                      </a:schemeClr>
                    </a:solidFill>
                  </a:tcPr>
                </a:tc>
                <a:extLst>
                  <a:ext uri="{0D108BD9-81ED-4DB2-BD59-A6C34878D82A}">
                    <a16:rowId xmlns:a16="http://schemas.microsoft.com/office/drawing/2014/main" xmlns="" val="3694800576"/>
                  </a:ext>
                </a:extLst>
              </a:tr>
              <a:tr h="267069">
                <a:tc>
                  <a:txBody>
                    <a:bodyPr/>
                    <a:lstStyle/>
                    <a:p>
                      <a:pPr algn="l"/>
                      <a:r>
                        <a:rPr lang="ru-RU" sz="1100" b="0" dirty="0" smtClean="0"/>
                        <a:t>«Астраханьэнерго»:</a:t>
                      </a:r>
                    </a:p>
                  </a:txBody>
                  <a:tcPr marL="91437" marR="91437" marT="45685" marB="45685">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3 152,54</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3 304,17</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3 307,70</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3 178,60</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3 342,96</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3 432,92</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2 783,00</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2 822,95</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2 881,27</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tc>
                  <a:txBody>
                    <a:bodyPr/>
                    <a:lstStyle/>
                    <a:p>
                      <a:pPr algn="ctr" rtl="0" fontAlgn="ctr">
                        <a:lnSpc>
                          <a:spcPct val="100000"/>
                        </a:lnSpc>
                      </a:pPr>
                      <a:r>
                        <a:rPr lang="ru-RU" sz="1100" b="0" i="0" u="none" strike="noStrike" dirty="0" smtClean="0">
                          <a:solidFill>
                            <a:srgbClr val="000000"/>
                          </a:solidFill>
                          <a:effectLst/>
                          <a:latin typeface="+mn-lt"/>
                        </a:rPr>
                        <a:t>2 839,37</a:t>
                      </a:r>
                      <a:endParaRPr lang="ru-RU" sz="1100" b="0" i="0" u="none" strike="noStrike" dirty="0">
                        <a:solidFill>
                          <a:srgbClr val="000000"/>
                        </a:solidFill>
                        <a:effectLst/>
                        <a:latin typeface="+mn-lt"/>
                      </a:endParaRPr>
                    </a:p>
                  </a:txBody>
                  <a:tcPr marL="9525" marR="9525" marT="9512" marB="0" anchor="ctr">
                    <a:solidFill>
                      <a:schemeClr val="accent1">
                        <a:lumMod val="20000"/>
                        <a:lumOff val="80000"/>
                      </a:schemeClr>
                    </a:solidFill>
                  </a:tcPr>
                </a:tc>
                <a:extLst>
                  <a:ext uri="{0D108BD9-81ED-4DB2-BD59-A6C34878D82A}">
                    <a16:rowId xmlns:a16="http://schemas.microsoft.com/office/drawing/2014/main" xmlns="" val="3638481658"/>
                  </a:ext>
                </a:extLst>
              </a:tr>
              <a:tr h="258977">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«Волгоградэнерго»:</a:t>
                      </a:r>
                    </a:p>
                  </a:txBody>
                  <a:tcPr marL="91437" marR="91437" marT="45685" marB="45685">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15 050,92</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15 656,00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10 306,02</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10 886,65</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10 886,20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10 714,74</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10 408,25</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10 078,76</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10 008,84</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8 649,2</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extLst>
                  <a:ext uri="{0D108BD9-81ED-4DB2-BD59-A6C34878D82A}">
                    <a16:rowId xmlns:a16="http://schemas.microsoft.com/office/drawing/2014/main" xmlns="" val="1554878875"/>
                  </a:ext>
                </a:extLst>
              </a:tr>
              <a:tr h="258977">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«Калмэнерго»:</a:t>
                      </a:r>
                    </a:p>
                  </a:txBody>
                  <a:tcPr marL="91437" marR="91437" marT="45685" marB="45685">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418,60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399,59</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388,10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384,94</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372,80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437,55</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438,31</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431,67</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421,78</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444,18</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extLst>
                  <a:ext uri="{0D108BD9-81ED-4DB2-BD59-A6C34878D82A}">
                    <a16:rowId xmlns:a16="http://schemas.microsoft.com/office/drawing/2014/main" xmlns="" val="3784027892"/>
                  </a:ext>
                </a:extLst>
              </a:tr>
              <a:tr h="258977">
                <a:tc>
                  <a:txBody>
                    <a:bodyPr/>
                    <a:lstStyle/>
                    <a:p>
                      <a:pPr marL="0" algn="l"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«Ростовэнерго»:</a:t>
                      </a:r>
                    </a:p>
                  </a:txBody>
                  <a:tcPr marL="91437" marR="91437" marT="45685" marB="45685">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13 636,00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13 889,20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12 831,88</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12 043,15</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12 959,20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12 775,74</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12 617,00</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12 708,32</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12 665,99</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0" i="0" u="none" strike="noStrike" kern="1200" dirty="0" smtClean="0">
                          <a:solidFill>
                            <a:srgbClr val="000000"/>
                          </a:solidFill>
                          <a:effectLst/>
                          <a:latin typeface="+mn-lt"/>
                          <a:ea typeface="+mn-ea"/>
                          <a:cs typeface="+mn-cs"/>
                        </a:rPr>
                        <a:t>12 372,92</a:t>
                      </a:r>
                      <a:endParaRPr lang="ru-RU" sz="1100" b="0"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extLst>
                  <a:ext uri="{0D108BD9-81ED-4DB2-BD59-A6C34878D82A}">
                    <a16:rowId xmlns:a16="http://schemas.microsoft.com/office/drawing/2014/main" xmlns="" val="2281893552"/>
                  </a:ext>
                </a:extLst>
              </a:tr>
              <a:tr h="258977">
                <a:tc>
                  <a:txBody>
                    <a:bodyPr/>
                    <a:lstStyle/>
                    <a:p>
                      <a:pPr marL="0" algn="l"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ПАО «МРСК Юга»:</a:t>
                      </a:r>
                    </a:p>
                  </a:txBody>
                  <a:tcPr marL="91437" marR="91437" marT="45685" marB="45685">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31 258,06</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33 248,96</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26 833,69</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26 493,34</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27 561,16</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27 360,94</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26 246,56</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26 041,69</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25 977,87</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tc>
                  <a:txBody>
                    <a:bodyPr/>
                    <a:lstStyle/>
                    <a:p>
                      <a:pPr marL="0" algn="ctr" defTabSz="914400" rtl="0" eaLnBrk="1" fontAlgn="ctr" latinLnBrk="0" hangingPunct="1">
                        <a:lnSpc>
                          <a:spcPct val="100000"/>
                        </a:lnSpc>
                      </a:pPr>
                      <a:r>
                        <a:rPr lang="ru-RU" sz="1100" b="1" i="0" u="none" strike="noStrike" kern="1200" dirty="0" smtClean="0">
                          <a:solidFill>
                            <a:srgbClr val="000000"/>
                          </a:solidFill>
                          <a:effectLst/>
                          <a:latin typeface="+mn-lt"/>
                          <a:ea typeface="+mn-ea"/>
                          <a:cs typeface="+mn-cs"/>
                        </a:rPr>
                        <a:t>24 305,66</a:t>
                      </a:r>
                      <a:endParaRPr lang="ru-RU" sz="1100" b="1" i="0" u="none" strike="noStrike" kern="1200" dirty="0">
                        <a:solidFill>
                          <a:srgbClr val="000000"/>
                        </a:solidFill>
                        <a:effectLst/>
                        <a:latin typeface="+mn-lt"/>
                        <a:ea typeface="+mn-ea"/>
                        <a:cs typeface="+mn-cs"/>
                      </a:endParaRPr>
                    </a:p>
                  </a:txBody>
                  <a:tcPr marL="9525" marR="9525" marT="9512" marB="0" anchor="ctr">
                    <a:solidFill>
                      <a:schemeClr val="accent1">
                        <a:lumMod val="20000"/>
                        <a:lumOff val="80000"/>
                      </a:schemeClr>
                    </a:solidFill>
                  </a:tcPr>
                </a:tc>
                <a:extLst>
                  <a:ext uri="{0D108BD9-81ED-4DB2-BD59-A6C34878D82A}">
                    <a16:rowId xmlns:a16="http://schemas.microsoft.com/office/drawing/2014/main" xmlns="" val="3655861038"/>
                  </a:ext>
                </a:extLst>
              </a:tr>
            </a:tbl>
          </a:graphicData>
        </a:graphic>
      </p:graphicFrame>
      <p:sp>
        <p:nvSpPr>
          <p:cNvPr id="12" name="Скругленный прямоугольник 11"/>
          <p:cNvSpPr/>
          <p:nvPr/>
        </p:nvSpPr>
        <p:spPr>
          <a:xfrm>
            <a:off x="179512" y="5851830"/>
            <a:ext cx="8863071" cy="289229"/>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altLang="ru-RU" sz="1300" dirty="0">
                <a:solidFill>
                  <a:srgbClr val="002060"/>
                </a:solidFill>
              </a:rPr>
              <a:t>Среднегодовой прирост тарифа на передачу э/э </a:t>
            </a:r>
            <a:r>
              <a:rPr lang="en-US" altLang="ru-RU" sz="1300" dirty="0">
                <a:solidFill>
                  <a:srgbClr val="002060"/>
                </a:solidFill>
              </a:rPr>
              <a:t>CAGR </a:t>
            </a:r>
            <a:r>
              <a:rPr lang="ru-RU" altLang="ru-RU" sz="1300" i="1" dirty="0">
                <a:solidFill>
                  <a:srgbClr val="002060"/>
                </a:solidFill>
              </a:rPr>
              <a:t>(отношение роста утв. полезного отпуска  </a:t>
            </a:r>
            <a:r>
              <a:rPr lang="ru-RU" altLang="ru-RU" sz="1300" i="1" dirty="0">
                <a:solidFill>
                  <a:schemeClr val="tx2">
                    <a:lumMod val="75000"/>
                  </a:schemeClr>
                </a:solidFill>
              </a:rPr>
              <a:t>2017 </a:t>
            </a:r>
            <a:r>
              <a:rPr lang="ru-RU" altLang="ru-RU" sz="1300" i="1" dirty="0">
                <a:solidFill>
                  <a:srgbClr val="002060"/>
                </a:solidFill>
              </a:rPr>
              <a:t>к 2008) </a:t>
            </a:r>
            <a:r>
              <a:rPr lang="ru-RU" altLang="ru-RU" sz="1300" dirty="0">
                <a:solidFill>
                  <a:schemeClr val="tx2">
                    <a:lumMod val="75000"/>
                  </a:schemeClr>
                </a:solidFill>
              </a:rPr>
              <a:t>- </a:t>
            </a:r>
            <a:r>
              <a:rPr lang="ru-RU" altLang="ru-RU" sz="1300" b="1" dirty="0">
                <a:solidFill>
                  <a:schemeClr val="tx2">
                    <a:lumMod val="75000"/>
                  </a:schemeClr>
                </a:solidFill>
              </a:rPr>
              <a:t>2,76 </a:t>
            </a:r>
            <a:r>
              <a:rPr lang="ru-RU" altLang="ru-RU" sz="1300" b="1" dirty="0">
                <a:solidFill>
                  <a:srgbClr val="002060"/>
                </a:solidFill>
              </a:rPr>
              <a:t>%</a:t>
            </a:r>
          </a:p>
        </p:txBody>
      </p:sp>
      <p:sp>
        <p:nvSpPr>
          <p:cNvPr id="13" name="Rectangle 4"/>
          <p:cNvSpPr>
            <a:spLocks noChangeArrowheads="1"/>
          </p:cNvSpPr>
          <p:nvPr/>
        </p:nvSpPr>
        <p:spPr bwMode="auto">
          <a:xfrm>
            <a:off x="4716463" y="404813"/>
            <a:ext cx="4103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a:defRPr/>
            </a:pPr>
            <a:r>
              <a:rPr lang="ru-RU" altLang="ru-RU" sz="1600" b="1" dirty="0">
                <a:solidFill>
                  <a:schemeClr val="tx2">
                    <a:lumMod val="75000"/>
                  </a:schemeClr>
                </a:solidFill>
                <a:latin typeface="Arial" charset="0"/>
                <a:cs typeface="Arial" charset="0"/>
              </a:rPr>
              <a:t>ИТОГИ ТАРИФНОГО РЕГУЛИРОВАНИЯ</a:t>
            </a:r>
          </a:p>
        </p:txBody>
      </p:sp>
    </p:spTree>
    <p:extLst>
      <p:ext uri="{BB962C8B-B14F-4D97-AF65-F5344CB8AC3E}">
        <p14:creationId xmlns:p14="http://schemas.microsoft.com/office/powerpoint/2010/main" val="33999755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4730307" y="214083"/>
            <a:ext cx="4236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a:defRPr/>
            </a:pPr>
            <a:r>
              <a:rPr lang="ru-RU" altLang="ru-RU" b="1" dirty="0">
                <a:solidFill>
                  <a:schemeClr val="tx2">
                    <a:lumMod val="75000"/>
                  </a:schemeClr>
                </a:solidFill>
                <a:latin typeface="Arial" charset="0"/>
                <a:cs typeface="Arial" charset="0"/>
              </a:rPr>
              <a:t>Переход компании на </a:t>
            </a:r>
            <a:r>
              <a:rPr lang="ru-RU" altLang="ru-RU" b="1" dirty="0" smtClean="0">
                <a:solidFill>
                  <a:schemeClr val="tx2">
                    <a:lumMod val="75000"/>
                  </a:schemeClr>
                </a:solidFill>
                <a:latin typeface="Arial" charset="0"/>
                <a:cs typeface="Arial" charset="0"/>
              </a:rPr>
              <a:t>новую</a:t>
            </a:r>
          </a:p>
          <a:p>
            <a:pPr algn="r">
              <a:defRPr/>
            </a:pPr>
            <a:r>
              <a:rPr lang="ru-RU" altLang="ru-RU" b="1" dirty="0" smtClean="0">
                <a:solidFill>
                  <a:schemeClr val="tx2">
                    <a:lumMod val="75000"/>
                  </a:schemeClr>
                </a:solidFill>
                <a:latin typeface="Arial" charset="0"/>
                <a:cs typeface="Arial" charset="0"/>
              </a:rPr>
              <a:t>систему </a:t>
            </a:r>
            <a:r>
              <a:rPr lang="ru-RU" altLang="ru-RU" b="1" dirty="0">
                <a:solidFill>
                  <a:schemeClr val="tx2">
                    <a:lumMod val="75000"/>
                  </a:schemeClr>
                </a:solidFill>
                <a:latin typeface="Arial" charset="0"/>
                <a:cs typeface="Arial" charset="0"/>
              </a:rPr>
              <a:t>тарифного регулирования</a:t>
            </a:r>
          </a:p>
        </p:txBody>
      </p:sp>
      <p:sp>
        <p:nvSpPr>
          <p:cNvPr id="14"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23</a:t>
            </a:r>
            <a:endParaRPr lang="ru-RU" altLang="ru-RU" sz="1400" dirty="0">
              <a:solidFill>
                <a:srgbClr val="002060"/>
              </a:solidFill>
              <a:latin typeface="Arial" panose="020B0604020202020204" pitchFamily="34" charset="0"/>
            </a:endParaRPr>
          </a:p>
        </p:txBody>
      </p:sp>
      <p:sp>
        <p:nvSpPr>
          <p:cNvPr id="18" name="Rectangle 5"/>
          <p:cNvSpPr>
            <a:spLocks noChangeArrowheads="1"/>
          </p:cNvSpPr>
          <p:nvPr/>
        </p:nvSpPr>
        <p:spPr bwMode="auto">
          <a:xfrm>
            <a:off x="755650" y="1268413"/>
            <a:ext cx="7632700" cy="101600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ru-RU" sz="1200" dirty="0">
                <a:solidFill>
                  <a:srgbClr val="002060"/>
                </a:solidFill>
              </a:rPr>
              <a:t>Филиал ПАО «МРСК Юга» - </a:t>
            </a:r>
            <a:r>
              <a:rPr lang="ru-RU" altLang="ru-RU" sz="1200" b="1" dirty="0">
                <a:solidFill>
                  <a:srgbClr val="002060"/>
                </a:solidFill>
              </a:rPr>
              <a:t>«Астраханьэнерго»</a:t>
            </a:r>
            <a:r>
              <a:rPr lang="ru-RU" altLang="ru-RU" sz="1200" dirty="0">
                <a:solidFill>
                  <a:srgbClr val="002060"/>
                </a:solidFill>
              </a:rPr>
              <a:t> </a:t>
            </a:r>
            <a:r>
              <a:rPr lang="ru-RU" altLang="ru-RU" sz="1200" u="sng" dirty="0">
                <a:solidFill>
                  <a:srgbClr val="002060"/>
                </a:solidFill>
              </a:rPr>
              <a:t>перешел</a:t>
            </a:r>
            <a:r>
              <a:rPr lang="ru-RU" altLang="ru-RU" sz="1200" dirty="0">
                <a:solidFill>
                  <a:srgbClr val="002060"/>
                </a:solidFill>
              </a:rPr>
              <a:t> на регулирование методом долгосрочной индексации НВВ с долгосрочным периодом регулирования </a:t>
            </a:r>
            <a:r>
              <a:rPr lang="ru-RU" altLang="ru-RU" sz="1200" b="1" dirty="0">
                <a:solidFill>
                  <a:srgbClr val="002060"/>
                </a:solidFill>
              </a:rPr>
              <a:t>2018-2022 гг. </a:t>
            </a:r>
            <a:r>
              <a:rPr lang="ru-RU" altLang="ru-RU" sz="1200" dirty="0">
                <a:solidFill>
                  <a:srgbClr val="002060"/>
                </a:solidFill>
              </a:rPr>
              <a:t/>
            </a:r>
            <a:br>
              <a:rPr lang="ru-RU" altLang="ru-RU" sz="1200" dirty="0">
                <a:solidFill>
                  <a:srgbClr val="002060"/>
                </a:solidFill>
              </a:rPr>
            </a:br>
            <a:r>
              <a:rPr lang="ru-RU" altLang="ru-RU" sz="1200" dirty="0">
                <a:solidFill>
                  <a:srgbClr val="002060"/>
                </a:solidFill>
              </a:rPr>
              <a:t>Постановлением Службы по тарифам Астраханской области от 28.12.2017 №216 установлены единые (котловые) тарифы на передачу электроэнергии на 2018 год, долгосрочные параметры регулирования  и  НВВ «Астраханьэнерго» на  второй долгосрочный период регулирования.</a:t>
            </a:r>
          </a:p>
        </p:txBody>
      </p:sp>
      <p:sp>
        <p:nvSpPr>
          <p:cNvPr id="19" name="Rectangle 5"/>
          <p:cNvSpPr>
            <a:spLocks noChangeArrowheads="1"/>
          </p:cNvSpPr>
          <p:nvPr/>
        </p:nvSpPr>
        <p:spPr bwMode="auto">
          <a:xfrm>
            <a:off x="762000" y="2446338"/>
            <a:ext cx="7626350" cy="120015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ru-RU" sz="1200" dirty="0">
                <a:solidFill>
                  <a:srgbClr val="002060"/>
                </a:solidFill>
              </a:rPr>
              <a:t>Филиал ПАО «МРСК Юга» - </a:t>
            </a:r>
            <a:r>
              <a:rPr lang="ru-RU" altLang="ru-RU" sz="1200" b="1" dirty="0">
                <a:solidFill>
                  <a:srgbClr val="002060"/>
                </a:solidFill>
              </a:rPr>
              <a:t>«Калмэнерго» </a:t>
            </a:r>
            <a:r>
              <a:rPr lang="ru-RU" altLang="ru-RU" sz="1200" u="sng" dirty="0">
                <a:solidFill>
                  <a:srgbClr val="002060"/>
                </a:solidFill>
              </a:rPr>
              <a:t>перешел</a:t>
            </a:r>
            <a:r>
              <a:rPr lang="ru-RU" altLang="ru-RU" sz="1200" dirty="0">
                <a:solidFill>
                  <a:srgbClr val="002060"/>
                </a:solidFill>
              </a:rPr>
              <a:t> на регулирование методом долгосрочной индексации </a:t>
            </a:r>
            <a:br>
              <a:rPr lang="ru-RU" altLang="ru-RU" sz="1200" dirty="0">
                <a:solidFill>
                  <a:srgbClr val="002060"/>
                </a:solidFill>
              </a:rPr>
            </a:br>
            <a:r>
              <a:rPr lang="ru-RU" altLang="ru-RU" sz="1200" dirty="0">
                <a:solidFill>
                  <a:srgbClr val="002060"/>
                </a:solidFill>
              </a:rPr>
              <a:t>НВВ с долгосрочным периодом регулирования </a:t>
            </a:r>
            <a:r>
              <a:rPr lang="ru-RU" altLang="ru-RU" sz="1200" b="1" dirty="0">
                <a:solidFill>
                  <a:srgbClr val="002060"/>
                </a:solidFill>
              </a:rPr>
              <a:t>2018-2022 гг</a:t>
            </a:r>
            <a:r>
              <a:rPr lang="ru-RU" altLang="ru-RU" sz="1200" dirty="0">
                <a:solidFill>
                  <a:srgbClr val="002060"/>
                </a:solidFill>
              </a:rPr>
              <a:t>. </a:t>
            </a:r>
            <a:br>
              <a:rPr lang="ru-RU" altLang="ru-RU" sz="1200" dirty="0">
                <a:solidFill>
                  <a:srgbClr val="002060"/>
                </a:solidFill>
              </a:rPr>
            </a:br>
            <a:r>
              <a:rPr lang="ru-RU" altLang="ru-RU" sz="1200" dirty="0">
                <a:solidFill>
                  <a:srgbClr val="002060"/>
                </a:solidFill>
              </a:rPr>
              <a:t>Приказом Региональной службы по тарифам Республики Калмыкия от 26.12.2017 №100-п/э установлены </a:t>
            </a:r>
            <a:br>
              <a:rPr lang="ru-RU" altLang="ru-RU" sz="1200" dirty="0">
                <a:solidFill>
                  <a:srgbClr val="002060"/>
                </a:solidFill>
              </a:rPr>
            </a:br>
            <a:r>
              <a:rPr lang="ru-RU" altLang="ru-RU" sz="1200" dirty="0">
                <a:solidFill>
                  <a:srgbClr val="002060"/>
                </a:solidFill>
              </a:rPr>
              <a:t>единые (котловые) тарифы на передачу электроэнергии на 2018 год. </a:t>
            </a:r>
            <a:br>
              <a:rPr lang="ru-RU" altLang="ru-RU" sz="1200" dirty="0">
                <a:solidFill>
                  <a:srgbClr val="002060"/>
                </a:solidFill>
              </a:rPr>
            </a:br>
            <a:r>
              <a:rPr lang="ru-RU" altLang="ru-RU" sz="1200" dirty="0">
                <a:solidFill>
                  <a:srgbClr val="002060"/>
                </a:solidFill>
              </a:rPr>
              <a:t>Долгосрочные параметры регулирования  и НВВ «Калмэнерго» на  второй долгосрочный период регулирования утверждены приказом РСТ Республики Калмыкия от 26.12.2017 №98-п/э.</a:t>
            </a:r>
          </a:p>
        </p:txBody>
      </p:sp>
      <p:sp>
        <p:nvSpPr>
          <p:cNvPr id="20" name="Rectangle 5"/>
          <p:cNvSpPr>
            <a:spLocks noChangeArrowheads="1"/>
          </p:cNvSpPr>
          <p:nvPr/>
        </p:nvSpPr>
        <p:spPr bwMode="auto">
          <a:xfrm>
            <a:off x="755650" y="3806825"/>
            <a:ext cx="7626350" cy="101600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ru-RU" sz="1200" dirty="0">
                <a:solidFill>
                  <a:srgbClr val="002060"/>
                </a:solidFill>
              </a:rPr>
              <a:t>Филиал ПАО «МРСК Юга» - </a:t>
            </a:r>
            <a:r>
              <a:rPr lang="ru-RU" altLang="ru-RU" sz="1200" b="1" dirty="0">
                <a:solidFill>
                  <a:srgbClr val="002060"/>
                </a:solidFill>
              </a:rPr>
              <a:t>«Ростовэнерго»</a:t>
            </a:r>
            <a:r>
              <a:rPr lang="ru-RU" altLang="ru-RU" sz="1200" dirty="0">
                <a:solidFill>
                  <a:srgbClr val="002060"/>
                </a:solidFill>
              </a:rPr>
              <a:t> </a:t>
            </a:r>
            <a:r>
              <a:rPr lang="ru-RU" altLang="ru-RU" sz="1200" u="sng" dirty="0">
                <a:solidFill>
                  <a:srgbClr val="002060"/>
                </a:solidFill>
              </a:rPr>
              <a:t>перешел </a:t>
            </a:r>
            <a:r>
              <a:rPr lang="ru-RU" altLang="ru-RU" sz="1200" dirty="0">
                <a:solidFill>
                  <a:srgbClr val="002060"/>
                </a:solidFill>
              </a:rPr>
              <a:t>на регулирование методом долгосрочной индексации </a:t>
            </a:r>
            <a:br>
              <a:rPr lang="ru-RU" altLang="ru-RU" sz="1200" dirty="0">
                <a:solidFill>
                  <a:srgbClr val="002060"/>
                </a:solidFill>
              </a:rPr>
            </a:br>
            <a:r>
              <a:rPr lang="ru-RU" altLang="ru-RU" sz="1200" dirty="0">
                <a:solidFill>
                  <a:srgbClr val="002060"/>
                </a:solidFill>
              </a:rPr>
              <a:t>НВВ с долгосрочным периодом регулирования </a:t>
            </a:r>
            <a:r>
              <a:rPr lang="ru-RU" altLang="ru-RU" sz="1200" b="1" dirty="0">
                <a:solidFill>
                  <a:srgbClr val="002060"/>
                </a:solidFill>
              </a:rPr>
              <a:t>2018-2022 гг. </a:t>
            </a:r>
            <a:r>
              <a:rPr lang="ru-RU" altLang="ru-RU" sz="1200" dirty="0">
                <a:solidFill>
                  <a:srgbClr val="002060"/>
                </a:solidFill>
              </a:rPr>
              <a:t/>
            </a:r>
            <a:br>
              <a:rPr lang="ru-RU" altLang="ru-RU" sz="1200" dirty="0">
                <a:solidFill>
                  <a:srgbClr val="002060"/>
                </a:solidFill>
              </a:rPr>
            </a:br>
            <a:r>
              <a:rPr lang="ru-RU" altLang="ru-RU" sz="1200" dirty="0">
                <a:solidFill>
                  <a:srgbClr val="002060"/>
                </a:solidFill>
              </a:rPr>
              <a:t>Постановлением Региональной службы по тарифам Ростовской области от 28.12.2017 №86/8  установлены </a:t>
            </a:r>
            <a:br>
              <a:rPr lang="ru-RU" altLang="ru-RU" sz="1200" dirty="0">
                <a:solidFill>
                  <a:srgbClr val="002060"/>
                </a:solidFill>
              </a:rPr>
            </a:br>
            <a:r>
              <a:rPr lang="ru-RU" altLang="ru-RU" sz="1200" dirty="0">
                <a:solidFill>
                  <a:srgbClr val="002060"/>
                </a:solidFill>
              </a:rPr>
              <a:t>единые (котловые) тарифы на передачу электроэнергии на 2018 год, долгосрочные параметры регулирования  и  НВВ «Ростовэнерго» на  второй долгосрочный период регулирования.</a:t>
            </a:r>
          </a:p>
        </p:txBody>
      </p:sp>
      <p:sp>
        <p:nvSpPr>
          <p:cNvPr id="21" name="Скругленный прямоугольник 20"/>
          <p:cNvSpPr/>
          <p:nvPr/>
        </p:nvSpPr>
        <p:spPr>
          <a:xfrm>
            <a:off x="752083" y="5001133"/>
            <a:ext cx="7629917" cy="1013875"/>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ru-RU" altLang="ru-RU" sz="1200" dirty="0">
                <a:solidFill>
                  <a:srgbClr val="002060"/>
                </a:solidFill>
                <a:cs typeface="Arial" pitchFamily="34" charset="0"/>
              </a:rPr>
              <a:t>Филиал ПАО «МРСК Юга» - </a:t>
            </a:r>
            <a:r>
              <a:rPr lang="ru-RU" altLang="ru-RU" sz="1200" b="1" dirty="0">
                <a:solidFill>
                  <a:srgbClr val="002060"/>
                </a:solidFill>
                <a:cs typeface="Arial" pitchFamily="34" charset="0"/>
              </a:rPr>
              <a:t>«Волгоградэнерго»</a:t>
            </a:r>
            <a:r>
              <a:rPr lang="ru-RU" altLang="ru-RU" sz="1200" dirty="0">
                <a:solidFill>
                  <a:srgbClr val="002060"/>
                </a:solidFill>
                <a:cs typeface="Arial" pitchFamily="34" charset="0"/>
              </a:rPr>
              <a:t> </a:t>
            </a:r>
            <a:r>
              <a:rPr lang="ru-RU" altLang="ru-RU" sz="1200" u="sng" dirty="0">
                <a:solidFill>
                  <a:srgbClr val="002060"/>
                </a:solidFill>
                <a:cs typeface="Arial" pitchFamily="34" charset="0"/>
              </a:rPr>
              <a:t>регулируется </a:t>
            </a:r>
            <a:r>
              <a:rPr lang="ru-RU" altLang="ru-RU" sz="1200" dirty="0">
                <a:solidFill>
                  <a:srgbClr val="002060"/>
                </a:solidFill>
                <a:cs typeface="Arial" pitchFamily="34" charset="0"/>
              </a:rPr>
              <a:t>методом долгосрочной индексации. </a:t>
            </a:r>
            <a:br>
              <a:rPr lang="ru-RU" altLang="ru-RU" sz="1200" dirty="0">
                <a:solidFill>
                  <a:srgbClr val="002060"/>
                </a:solidFill>
                <a:cs typeface="Arial" pitchFamily="34" charset="0"/>
              </a:rPr>
            </a:br>
            <a:r>
              <a:rPr lang="ru-RU" altLang="ru-RU" sz="1200" dirty="0">
                <a:solidFill>
                  <a:srgbClr val="002060"/>
                </a:solidFill>
                <a:cs typeface="Arial" pitchFamily="34" charset="0"/>
              </a:rPr>
              <a:t>Второй долгосрочный период регулирования   -   </a:t>
            </a:r>
            <a:r>
              <a:rPr lang="ru-RU" altLang="ru-RU" sz="1200" b="1" dirty="0">
                <a:solidFill>
                  <a:srgbClr val="002060"/>
                </a:solidFill>
                <a:cs typeface="Arial" pitchFamily="34" charset="0"/>
              </a:rPr>
              <a:t>2014 – 2018 гг</a:t>
            </a:r>
            <a:r>
              <a:rPr lang="ru-RU" altLang="ru-RU" sz="1200" dirty="0">
                <a:solidFill>
                  <a:srgbClr val="002060"/>
                </a:solidFill>
                <a:cs typeface="Arial" pitchFamily="34" charset="0"/>
              </a:rPr>
              <a:t>. </a:t>
            </a:r>
          </a:p>
          <a:p>
            <a:pPr algn="ctr">
              <a:defRPr/>
            </a:pPr>
            <a:r>
              <a:rPr lang="ru-RU" altLang="ru-RU" sz="1200" dirty="0">
                <a:solidFill>
                  <a:srgbClr val="002060"/>
                </a:solidFill>
                <a:cs typeface="Arial" pitchFamily="34" charset="0"/>
              </a:rPr>
              <a:t>Приказом Комитета тарифного регулирования Волгоградской области от 26.12.2017 №53/23 установлены единые котловые тарифы на передачу электроэнергии на 2018 год, необходимая валовая выручка филиала на 2018 год установлена приказом КТР Волгоградской области от 26.12.2017 №53/4.</a:t>
            </a:r>
          </a:p>
        </p:txBody>
      </p:sp>
    </p:spTree>
    <p:extLst>
      <p:ext uri="{BB962C8B-B14F-4D97-AF65-F5344CB8AC3E}">
        <p14:creationId xmlns:p14="http://schemas.microsoft.com/office/powerpoint/2010/main" val="21016351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136900" y="188913"/>
            <a:ext cx="600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ОСНОВНЫЕ ТЕХНИЧЕСКИЕ ХАРАКТЕРИСТИКИ АКТИВОВ</a:t>
            </a:r>
          </a:p>
        </p:txBody>
      </p:sp>
      <p:sp>
        <p:nvSpPr>
          <p:cNvPr id="9" name="Rectangle 5"/>
          <p:cNvSpPr>
            <a:spLocks noChangeArrowheads="1"/>
          </p:cNvSpPr>
          <p:nvPr/>
        </p:nvSpPr>
        <p:spPr bwMode="auto">
          <a:xfrm>
            <a:off x="107950" y="809625"/>
            <a:ext cx="903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dirty="0">
                <a:solidFill>
                  <a:srgbClr val="002060"/>
                </a:solidFill>
              </a:rPr>
              <a:t>Характеристика активов (сведения о ПС и ЛЭП) ПАО «МРСК Юга» на </a:t>
            </a:r>
            <a:r>
              <a:rPr lang="ru-RU" altLang="ru-RU" sz="1400" b="1" dirty="0" smtClean="0">
                <a:solidFill>
                  <a:srgbClr val="002060"/>
                </a:solidFill>
              </a:rPr>
              <a:t>31.12.2017</a:t>
            </a:r>
            <a:endParaRPr lang="ru-RU" altLang="ru-RU" sz="1400" b="1" dirty="0">
              <a:solidFill>
                <a:srgbClr val="002060"/>
              </a:solidFill>
            </a:endParaRP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24</a:t>
            </a:r>
            <a:endParaRPr lang="ru-RU" altLang="ru-RU" sz="1400" dirty="0">
              <a:solidFill>
                <a:srgbClr val="002060"/>
              </a:solidFill>
              <a:latin typeface="Arial" panose="020B0604020202020204" pitchFamily="34" charset="0"/>
            </a:endParaRPr>
          </a:p>
        </p:txBody>
      </p:sp>
      <p:graphicFrame>
        <p:nvGraphicFramePr>
          <p:cNvPr id="10" name="Объект 3"/>
          <p:cNvGraphicFramePr>
            <a:graphicFrameLocks/>
          </p:cNvGraphicFramePr>
          <p:nvPr>
            <p:extLst>
              <p:ext uri="{D42A27DB-BD31-4B8C-83A1-F6EECF244321}">
                <p14:modId xmlns:p14="http://schemas.microsoft.com/office/powerpoint/2010/main" val="3918898874"/>
              </p:ext>
            </p:extLst>
          </p:nvPr>
        </p:nvGraphicFramePr>
        <p:xfrm>
          <a:off x="170657" y="1189608"/>
          <a:ext cx="8802686" cy="4816354"/>
        </p:xfrm>
        <a:graphic>
          <a:graphicData uri="http://schemas.openxmlformats.org/drawingml/2006/table">
            <a:tbl>
              <a:tblPr/>
              <a:tblGrid>
                <a:gridCol w="1379715">
                  <a:extLst>
                    <a:ext uri="{9D8B030D-6E8A-4147-A177-3AD203B41FA5}">
                      <a16:colId xmlns="" xmlns:a16="http://schemas.microsoft.com/office/drawing/2014/main" val="20000"/>
                    </a:ext>
                  </a:extLst>
                </a:gridCol>
                <a:gridCol w="628098">
                  <a:extLst>
                    <a:ext uri="{9D8B030D-6E8A-4147-A177-3AD203B41FA5}">
                      <a16:colId xmlns="" xmlns:a16="http://schemas.microsoft.com/office/drawing/2014/main" val="20001"/>
                    </a:ext>
                  </a:extLst>
                </a:gridCol>
                <a:gridCol w="941330">
                  <a:extLst>
                    <a:ext uri="{9D8B030D-6E8A-4147-A177-3AD203B41FA5}">
                      <a16:colId xmlns="" xmlns:a16="http://schemas.microsoft.com/office/drawing/2014/main" val="20002"/>
                    </a:ext>
                  </a:extLst>
                </a:gridCol>
                <a:gridCol w="1433763">
                  <a:extLst>
                    <a:ext uri="{9D8B030D-6E8A-4147-A177-3AD203B41FA5}">
                      <a16:colId xmlns="" xmlns:a16="http://schemas.microsoft.com/office/drawing/2014/main" val="20003"/>
                    </a:ext>
                  </a:extLst>
                </a:gridCol>
                <a:gridCol w="1675728">
                  <a:extLst>
                    <a:ext uri="{9D8B030D-6E8A-4147-A177-3AD203B41FA5}">
                      <a16:colId xmlns="" xmlns:a16="http://schemas.microsoft.com/office/drawing/2014/main" val="20004"/>
                    </a:ext>
                  </a:extLst>
                </a:gridCol>
                <a:gridCol w="1367132">
                  <a:extLst>
                    <a:ext uri="{9D8B030D-6E8A-4147-A177-3AD203B41FA5}">
                      <a16:colId xmlns="" xmlns:a16="http://schemas.microsoft.com/office/drawing/2014/main" val="20005"/>
                    </a:ext>
                  </a:extLst>
                </a:gridCol>
                <a:gridCol w="1376920">
                  <a:extLst>
                    <a:ext uri="{9D8B030D-6E8A-4147-A177-3AD203B41FA5}">
                      <a16:colId xmlns="" xmlns:a16="http://schemas.microsoft.com/office/drawing/2014/main" val="20006"/>
                    </a:ext>
                  </a:extLst>
                </a:gridCol>
              </a:tblGrid>
              <a:tr h="401696">
                <a:tc>
                  <a:txBody>
                    <a:bodyPr/>
                    <a:lstStyle/>
                    <a:p>
                      <a:pPr algn="ctr" rtl="0" fontAlgn="ctr"/>
                      <a:r>
                        <a:rPr lang="ru-RU" sz="900" b="1" i="0" u="none" strike="noStrike" dirty="0">
                          <a:solidFill>
                            <a:srgbClr val="FFFFFF"/>
                          </a:solidFill>
                          <a:effectLst/>
                          <a:latin typeface="Times New Roman"/>
                        </a:rPr>
                        <a:t>Показатель</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Ед. изм.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«Астраханьэнерго»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«Волгоградэнерго»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«Калмэнерго»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«Ростовэнерго»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0"/>
                  </a:ext>
                </a:extLst>
              </a:tr>
              <a:tr h="221553">
                <a:tc rowSpan="2">
                  <a:txBody>
                    <a:bodyPr/>
                    <a:lstStyle/>
                    <a:p>
                      <a:pPr algn="l" rtl="0" fontAlgn="ctr"/>
                      <a:r>
                        <a:rPr lang="ru-RU" sz="800" b="1" i="0" u="none" strike="noStrike" dirty="0">
                          <a:solidFill>
                            <a:srgbClr val="FFFFFF"/>
                          </a:solidFill>
                          <a:effectLst/>
                          <a:latin typeface="Times New Roman"/>
                        </a:rPr>
                        <a:t>Количество и мощность ПС 35-220 </a:t>
                      </a:r>
                      <a:r>
                        <a:rPr lang="ru-RU" sz="800" b="1" i="0" u="none" strike="noStrike" dirty="0" err="1">
                          <a:solidFill>
                            <a:srgbClr val="FFFFFF"/>
                          </a:solidFill>
                          <a:effectLst/>
                          <a:latin typeface="Times New Roman"/>
                        </a:rPr>
                        <a:t>кВ</a:t>
                      </a:r>
                      <a:r>
                        <a:rPr lang="ru-RU" sz="800" b="1" i="0" u="none" strike="noStrike" dirty="0">
                          <a:solidFill>
                            <a:srgbClr val="FFFFFF"/>
                          </a:solidFill>
                          <a:effectLst/>
                          <a:latin typeface="Times New Roman"/>
                        </a:rPr>
                        <a:t>, 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1 214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395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567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1"/>
                  </a:ext>
                </a:extLst>
              </a:tr>
              <a:tr h="210881">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18 732,8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2 148,1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a:solidFill>
                            <a:schemeClr val="bg1"/>
                          </a:solidFill>
                          <a:effectLst/>
                          <a:latin typeface="Times New Roman" panose="02020603050405020304" pitchFamily="18" charset="0"/>
                          <a:cs typeface="Times New Roman" panose="02020603050405020304" pitchFamily="18" charset="0"/>
                        </a:rPr>
                        <a:t>6 527,8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1 257,9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8 799,0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2"/>
                  </a:ext>
                </a:extLst>
              </a:tr>
              <a:tr h="210881">
                <a:tc rowSpan="2">
                  <a:txBody>
                    <a:bodyPr/>
                    <a:lstStyle/>
                    <a:p>
                      <a:pPr algn="l" rtl="0" fontAlgn="ctr"/>
                      <a:r>
                        <a:rPr lang="ru-RU" sz="800" b="0" i="0" u="none" strike="noStrike" dirty="0">
                          <a:solidFill>
                            <a:srgbClr val="000000"/>
                          </a:solidFill>
                          <a:effectLst/>
                          <a:latin typeface="Times New Roman"/>
                        </a:rPr>
                        <a:t>в </a:t>
                      </a:r>
                      <a:r>
                        <a:rPr lang="ru-RU" sz="800" b="0" i="0" u="none" strike="noStrike" dirty="0" err="1">
                          <a:solidFill>
                            <a:srgbClr val="000000"/>
                          </a:solidFill>
                          <a:effectLst/>
                          <a:latin typeface="Times New Roman"/>
                        </a:rPr>
                        <a:t>т.ч</a:t>
                      </a:r>
                      <a:r>
                        <a:rPr lang="ru-RU" sz="800" b="0" i="0" u="none" strike="noStrike" dirty="0">
                          <a:solidFill>
                            <a:srgbClr val="000000"/>
                          </a:solidFill>
                          <a:effectLst/>
                          <a:latin typeface="Times New Roman"/>
                        </a:rPr>
                        <a:t>. ПС 220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82233">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0" i="0" u="none" strike="noStrike" dirty="0">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516,5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126,0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390,5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99626">
                <a:tc rowSpan="2">
                  <a:txBody>
                    <a:bodyPr/>
                    <a:lstStyle/>
                    <a:p>
                      <a:pPr algn="l" rtl="0" fontAlgn="ctr"/>
                      <a:r>
                        <a:rPr lang="ru-RU" sz="800" b="0" i="0" u="none" strike="noStrike" dirty="0">
                          <a:solidFill>
                            <a:srgbClr val="000000"/>
                          </a:solidFill>
                          <a:effectLst/>
                          <a:latin typeface="Times New Roman"/>
                        </a:rPr>
                        <a:t>ПС 110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85726" marR="9525" marT="9526" marB="0" anchor="ctr">
                    <a:lnT w="12700" cap="flat" cmpd="sng" algn="ctr">
                      <a:solidFill>
                        <a:srgbClr val="000000"/>
                      </a:solidFill>
                      <a:prstDash val="solid"/>
                      <a:round/>
                      <a:headEnd type="none" w="med" len="med"/>
                      <a:tailEnd type="none" w="med" len="med"/>
                    </a:lnT>
                    <a:solidFill>
                      <a:srgbClr val="99CCFF"/>
                    </a:solidFill>
                  </a:tcP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639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161945">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14 954,5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1 794,2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5 614,3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663,5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6 882,5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161945">
                <a:tc rowSpan="2">
                  <a:txBody>
                    <a:bodyPr/>
                    <a:lstStyle/>
                    <a:p>
                      <a:pPr algn="l" rtl="0" fontAlgn="ctr"/>
                      <a:r>
                        <a:rPr lang="ru-RU" sz="800" b="0" i="0" u="none" strike="noStrike" dirty="0">
                          <a:solidFill>
                            <a:srgbClr val="000000"/>
                          </a:solidFill>
                          <a:effectLst/>
                          <a:latin typeface="Times New Roman"/>
                        </a:rPr>
                        <a:t>ПС 35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85726" marR="9525" marT="9526" marB="0" anchor="ct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571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84068">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dirty="0">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3 261,8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353,9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787,5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a:solidFill>
                            <a:srgbClr val="000000"/>
                          </a:solidFill>
                          <a:effectLst/>
                          <a:latin typeface="Times New Roman" panose="02020603050405020304" pitchFamily="18" charset="0"/>
                          <a:cs typeface="Times New Roman" panose="02020603050405020304" pitchFamily="18" charset="0"/>
                        </a:rPr>
                        <a:t>203,9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1 916,5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61945">
                <a:tc>
                  <a:txBody>
                    <a:bodyPr/>
                    <a:lstStyle/>
                    <a:p>
                      <a:pPr algn="l" rtl="0" fontAlgn="ctr"/>
                      <a:r>
                        <a:rPr lang="ru-RU" sz="800" b="1" i="0" u="none" strike="noStrike" dirty="0" smtClean="0">
                          <a:solidFill>
                            <a:schemeClr val="bg1"/>
                          </a:solidFill>
                          <a:effectLst/>
                          <a:latin typeface="Times New Roman"/>
                        </a:rPr>
                        <a:t>Протяженность </a:t>
                      </a:r>
                      <a:r>
                        <a:rPr lang="ru-RU" sz="800" b="1" i="0" u="none" strike="noStrike" dirty="0">
                          <a:solidFill>
                            <a:schemeClr val="bg1"/>
                          </a:solidFill>
                          <a:effectLst/>
                          <a:latin typeface="Times New Roman"/>
                        </a:rPr>
                        <a:t>ВЛ, всего</a:t>
                      </a:r>
                    </a:p>
                  </a:txBody>
                  <a:tcPr marL="9525" marR="9525" marT="9526" marB="0" anchor="ctr">
                    <a:solidFill>
                      <a:srgbClr val="3333FF"/>
                    </a:solidFill>
                  </a:tcPr>
                </a:tc>
                <a:tc>
                  <a:txBody>
                    <a:bodyPr/>
                    <a:lstStyle/>
                    <a:p>
                      <a:pPr algn="ctr" rtl="0" fontAlgn="ctr"/>
                      <a:r>
                        <a:rPr lang="ru-RU" sz="800" b="1" i="0" u="none" strike="noStrike" dirty="0">
                          <a:solidFill>
                            <a:schemeClr val="bg1"/>
                          </a:solidFill>
                          <a:effectLst/>
                          <a:latin typeface="Times New Roman"/>
                        </a:rPr>
                        <a:t>км</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155 794,6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19 597,91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44 624,00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20 204,09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71 368,60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9"/>
                  </a:ext>
                </a:extLst>
              </a:tr>
              <a:tr h="323648">
                <a:tc>
                  <a:txBody>
                    <a:bodyPr/>
                    <a:lstStyle/>
                    <a:p>
                      <a:pPr algn="l" rtl="0" fontAlgn="ctr"/>
                      <a:r>
                        <a:rPr lang="ru-RU" sz="800" b="1" i="0" u="none" strike="noStrike" dirty="0">
                          <a:solidFill>
                            <a:srgbClr val="000000"/>
                          </a:solidFill>
                          <a:effectLst/>
                          <a:latin typeface="Times New Roman"/>
                        </a:rPr>
                        <a:t>Протяженность </a:t>
                      </a:r>
                    </a:p>
                    <a:p>
                      <a:pPr algn="l" rtl="0" fontAlgn="ctr"/>
                      <a:r>
                        <a:rPr lang="ru-RU" sz="800" b="1" i="0" u="none" strike="noStrike" dirty="0">
                          <a:solidFill>
                            <a:srgbClr val="000000"/>
                          </a:solidFill>
                          <a:effectLst/>
                          <a:latin typeface="Times New Roman"/>
                        </a:rPr>
                        <a:t>ВЛ 35-220 </a:t>
                      </a:r>
                      <a:r>
                        <a:rPr lang="ru-RU" sz="800" b="1" i="0" u="none" strike="noStrike" dirty="0" err="1">
                          <a:solidFill>
                            <a:srgbClr val="000000"/>
                          </a:solidFill>
                          <a:effectLst/>
                          <a:latin typeface="Times New Roman"/>
                        </a:rPr>
                        <a:t>кВ</a:t>
                      </a:r>
                      <a:endParaRPr lang="ru-RU" sz="8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99CCFF"/>
                    </a:solidFill>
                  </a:tcPr>
                </a:tc>
                <a:tc>
                  <a:txBody>
                    <a:bodyPr/>
                    <a:lstStyle/>
                    <a:p>
                      <a:pPr algn="ctr" rtl="0" fontAlgn="ctr"/>
                      <a:r>
                        <a:rPr lang="ru-RU" sz="800" b="1"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27 742,9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3 033,42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8 843,00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4 304,70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11 561,80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0"/>
                  </a:ext>
                </a:extLst>
              </a:tr>
              <a:tr h="193661">
                <a:tc>
                  <a:txBody>
                    <a:bodyPr/>
                    <a:lstStyle/>
                    <a:p>
                      <a:pPr algn="l" rtl="0" fontAlgn="ctr"/>
                      <a:r>
                        <a:rPr lang="ru-RU" sz="800" b="0" i="0" u="none" strike="noStrike">
                          <a:solidFill>
                            <a:schemeClr val="tx1"/>
                          </a:solidFill>
                          <a:effectLst/>
                          <a:latin typeface="Times New Roman"/>
                        </a:rPr>
                        <a:t>в т.ч. ВЛ 220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chemeClr val="tx1"/>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386,2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245,2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10881">
                <a:tc>
                  <a:txBody>
                    <a:bodyPr/>
                    <a:lstStyle/>
                    <a:p>
                      <a:pPr algn="l" rtl="0" fontAlgn="ctr"/>
                      <a:r>
                        <a:rPr lang="ru-RU" sz="800" b="0" i="0" u="none" strike="noStrike">
                          <a:solidFill>
                            <a:srgbClr val="000000"/>
                          </a:solidFill>
                          <a:effectLst/>
                          <a:latin typeface="Times New Roman"/>
                        </a:rPr>
                        <a:t>ВЛ 110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15 802,5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2 379,5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5 919,2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2 123,8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5 380,0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2"/>
                  </a:ext>
                </a:extLst>
              </a:tr>
              <a:tr h="210687">
                <a:tc>
                  <a:txBody>
                    <a:bodyPr/>
                    <a:lstStyle/>
                    <a:p>
                      <a:pPr algn="l" rtl="0" fontAlgn="ctr"/>
                      <a:r>
                        <a:rPr lang="ru-RU" sz="800" b="0" i="0" u="none" strike="noStrike">
                          <a:solidFill>
                            <a:srgbClr val="000000"/>
                          </a:solidFill>
                          <a:effectLst/>
                          <a:latin typeface="Times New Roman"/>
                        </a:rPr>
                        <a:t>ВЛ 35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11 554,2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653,9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2 782,8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1 935,7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6 181,8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53396">
                <a:tc>
                  <a:txBody>
                    <a:bodyPr/>
                    <a:lstStyle/>
                    <a:p>
                      <a:pPr algn="l" rtl="0" fontAlgn="ctr"/>
                      <a:r>
                        <a:rPr lang="ru-RU" sz="800" b="1" i="0" u="none" strike="noStrike" dirty="0">
                          <a:solidFill>
                            <a:srgbClr val="000000"/>
                          </a:solidFill>
                          <a:effectLst/>
                          <a:latin typeface="Times New Roman"/>
                        </a:rPr>
                        <a:t>Протяженность </a:t>
                      </a:r>
                    </a:p>
                    <a:p>
                      <a:pPr algn="l" rtl="0" fontAlgn="ctr"/>
                      <a:r>
                        <a:rPr lang="ru-RU" sz="800" b="1" i="0" u="none" strike="noStrike" dirty="0">
                          <a:solidFill>
                            <a:srgbClr val="000000"/>
                          </a:solidFill>
                          <a:effectLst/>
                          <a:latin typeface="Times New Roman"/>
                        </a:rPr>
                        <a:t>ВЛ 0,38-10 </a:t>
                      </a:r>
                      <a:r>
                        <a:rPr lang="ru-RU" sz="800" b="1" i="0" u="none" strike="noStrike" dirty="0" err="1">
                          <a:solidFill>
                            <a:srgbClr val="000000"/>
                          </a:solidFill>
                          <a:effectLst/>
                          <a:latin typeface="Times New Roman"/>
                        </a:rPr>
                        <a:t>кВ</a:t>
                      </a:r>
                      <a:endParaRPr lang="ru-RU" sz="8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1"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128 051,7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16 564,49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35 781,00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15 899,39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59 806,80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4"/>
                  </a:ext>
                </a:extLst>
              </a:tr>
              <a:tr h="161945">
                <a:tc>
                  <a:txBody>
                    <a:bodyPr/>
                    <a:lstStyle/>
                    <a:p>
                      <a:pPr algn="l" rtl="0" fontAlgn="ctr"/>
                      <a:r>
                        <a:rPr lang="ru-RU" sz="800" b="0" i="0" u="none" strike="noStrike" dirty="0">
                          <a:solidFill>
                            <a:srgbClr val="000000"/>
                          </a:solidFill>
                          <a:effectLst/>
                          <a:latin typeface="Times New Roman"/>
                        </a:rPr>
                        <a:t>в </a:t>
                      </a:r>
                      <a:r>
                        <a:rPr lang="ru-RU" sz="800" b="0" i="0" u="none" strike="noStrike" dirty="0" err="1">
                          <a:solidFill>
                            <a:srgbClr val="000000"/>
                          </a:solidFill>
                          <a:effectLst/>
                          <a:latin typeface="Times New Roman"/>
                        </a:rPr>
                        <a:t>т.ч</a:t>
                      </a:r>
                      <a:r>
                        <a:rPr lang="ru-RU" sz="800" b="0" i="0" u="none" strike="noStrike" dirty="0">
                          <a:solidFill>
                            <a:srgbClr val="000000"/>
                          </a:solidFill>
                          <a:effectLst/>
                          <a:latin typeface="Times New Roman"/>
                        </a:rPr>
                        <a:t>. ВЛ </a:t>
                      </a:r>
                      <a:r>
                        <a:rPr lang="ru-RU" sz="800" b="0" i="0" u="none" strike="noStrike" dirty="0" smtClean="0">
                          <a:solidFill>
                            <a:srgbClr val="000000"/>
                          </a:solidFill>
                          <a:effectLst/>
                          <a:latin typeface="Times New Roman"/>
                        </a:rPr>
                        <a:t>6-10 </a:t>
                      </a:r>
                      <a:r>
                        <a:rPr lang="ru-RU" sz="800" b="0" i="0" u="none" strike="noStrike" dirty="0">
                          <a:solidFill>
                            <a:srgbClr val="000000"/>
                          </a:solidFill>
                          <a:effectLst/>
                          <a:latin typeface="Times New Roman"/>
                        </a:rPr>
                        <a:t>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75 758,7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10 347,27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21 961,50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12 297,71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31 152,20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161945">
                <a:tc>
                  <a:txBody>
                    <a:bodyPr/>
                    <a:lstStyle/>
                    <a:p>
                      <a:pPr algn="l" rtl="0" fontAlgn="ctr"/>
                      <a:r>
                        <a:rPr lang="ru-RU" sz="800" b="0" i="0" u="none" strike="noStrike" dirty="0">
                          <a:solidFill>
                            <a:srgbClr val="000000"/>
                          </a:solidFill>
                          <a:effectLst/>
                          <a:latin typeface="Times New Roman"/>
                        </a:rPr>
                        <a:t>ВЛ 0,38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52 293,0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6 217,22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13 819,50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a:solidFill>
                            <a:srgbClr val="000000"/>
                          </a:solidFill>
                          <a:effectLst/>
                          <a:latin typeface="Times New Roman" panose="02020603050405020304" pitchFamily="18" charset="0"/>
                          <a:cs typeface="Times New Roman" panose="02020603050405020304" pitchFamily="18" charset="0"/>
                        </a:rPr>
                        <a:t>3 601,68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28 654,60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62837">
                <a:tc>
                  <a:txBody>
                    <a:bodyPr/>
                    <a:lstStyle/>
                    <a:p>
                      <a:pPr algn="l" rtl="0" fontAlgn="ctr"/>
                      <a:r>
                        <a:rPr lang="ru-RU" sz="800" b="1" i="0" u="none" strike="noStrike" dirty="0">
                          <a:solidFill>
                            <a:schemeClr val="bg1"/>
                          </a:solidFill>
                          <a:effectLst/>
                          <a:latin typeface="Times New Roman"/>
                        </a:rPr>
                        <a:t>КЛ, 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dirty="0">
                          <a:solidFill>
                            <a:schemeClr val="bg1"/>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2 514,7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1 337,6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433,1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190,4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553,7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17"/>
                  </a:ext>
                </a:extLst>
              </a:tr>
              <a:tr h="176218">
                <a:tc>
                  <a:txBody>
                    <a:bodyPr/>
                    <a:lstStyle/>
                    <a:p>
                      <a:pPr algn="l" rtl="0" fontAlgn="ctr"/>
                      <a:r>
                        <a:rPr lang="ru-RU" sz="800" b="0" i="0" u="none" strike="noStrike">
                          <a:solidFill>
                            <a:srgbClr val="000000"/>
                          </a:solidFill>
                          <a:effectLst/>
                          <a:latin typeface="Times New Roman"/>
                        </a:rPr>
                        <a:t>в т.ч. КЛ 110-35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1" i="0" u="none" strike="noStrike" dirty="0" smtClean="0">
                          <a:solidFill>
                            <a:srgbClr val="000000"/>
                          </a:solidFill>
                          <a:effectLst/>
                          <a:latin typeface="Times New Roman" panose="02020603050405020304" pitchFamily="18" charset="0"/>
                          <a:cs typeface="Times New Roman" panose="02020603050405020304" pitchFamily="18" charset="0"/>
                        </a:rPr>
                        <a:t>84,4</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1" i="0" u="none" strike="noStrike" dirty="0" smtClean="0">
                          <a:solidFill>
                            <a:srgbClr val="000000"/>
                          </a:solidFill>
                          <a:effectLst/>
                          <a:latin typeface="Times New Roman" panose="02020603050405020304" pitchFamily="18" charset="0"/>
                          <a:cs typeface="Times New Roman" panose="02020603050405020304" pitchFamily="18" charset="0"/>
                        </a:rPr>
                        <a:t>11,14</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1" i="0" u="none" strike="noStrike" dirty="0" smtClean="0">
                          <a:solidFill>
                            <a:srgbClr val="000000"/>
                          </a:solidFill>
                          <a:effectLst/>
                          <a:latin typeface="Times New Roman" panose="02020603050405020304" pitchFamily="18" charset="0"/>
                          <a:cs typeface="Times New Roman" panose="02020603050405020304" pitchFamily="18" charset="0"/>
                        </a:rPr>
                        <a:t>73,27</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236116">
                <a:tc>
                  <a:txBody>
                    <a:bodyPr/>
                    <a:lstStyle/>
                    <a:p>
                      <a:pPr algn="l" rtl="0" fontAlgn="ctr"/>
                      <a:r>
                        <a:rPr lang="ru-RU" sz="800" b="0" i="0" u="none" strike="noStrike">
                          <a:solidFill>
                            <a:srgbClr val="000000"/>
                          </a:solidFill>
                          <a:effectLst/>
                          <a:latin typeface="Times New Roman"/>
                        </a:rPr>
                        <a:t>КЛ 10-0,38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2 430,31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1 326,42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433,10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190,40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480,39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9"/>
                  </a:ext>
                </a:extLst>
              </a:tr>
              <a:tr h="290222">
                <a:tc rowSpan="2">
                  <a:txBody>
                    <a:bodyPr/>
                    <a:lstStyle/>
                    <a:p>
                      <a:pPr algn="l" rtl="0" fontAlgn="ctr"/>
                      <a:r>
                        <a:rPr lang="ru-RU" sz="800" b="1" i="0" u="none" strike="noStrike" dirty="0">
                          <a:solidFill>
                            <a:srgbClr val="FFFFFF"/>
                          </a:solidFill>
                          <a:effectLst/>
                          <a:latin typeface="Times New Roman"/>
                        </a:rPr>
                        <a:t>Количество и мощность ТП , РП 6,10/0,38 </a:t>
                      </a:r>
                      <a:r>
                        <a:rPr lang="ru-RU" sz="800" b="1" i="0" u="none" strike="noStrike" dirty="0" err="1">
                          <a:solidFill>
                            <a:srgbClr val="FFFFFF"/>
                          </a:solidFill>
                          <a:effectLst/>
                          <a:latin typeface="Times New Roman"/>
                        </a:rPr>
                        <a:t>кВ</a:t>
                      </a:r>
                      <a:endParaRPr lang="ru-RU" sz="800" b="1" i="0" u="none" strike="noStrike" dirty="0">
                        <a:solidFill>
                          <a:srgbClr val="FFFFFF"/>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30 826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3 791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9 979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3 499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13 557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20"/>
                  </a:ext>
                </a:extLst>
              </a:tr>
              <a:tr h="161945">
                <a:tc vMerge="1">
                  <a:txBody>
                    <a:bodyPr/>
                    <a:lstStyle/>
                    <a:p>
                      <a:endParaRPr lang="ru-RU"/>
                    </a:p>
                  </a:txBody>
                  <a:tcPr/>
                </a:tc>
                <a:tc>
                  <a:txBody>
                    <a:bodyPr/>
                    <a:lstStyle/>
                    <a:p>
                      <a:pPr algn="ctr" rtl="0" fontAlgn="ctr"/>
                      <a:r>
                        <a:rPr lang="ru-RU" sz="800" b="1" i="0" u="none" strike="noStrike">
                          <a:solidFill>
                            <a:srgbClr val="FFFFFF"/>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a:solidFill>
                            <a:schemeClr val="bg1"/>
                          </a:solidFill>
                          <a:effectLst/>
                          <a:latin typeface="Times New Roman" panose="02020603050405020304" pitchFamily="18" charset="0"/>
                          <a:cs typeface="Times New Roman" panose="02020603050405020304" pitchFamily="18" charset="0"/>
                        </a:rPr>
                        <a:t>5 312,8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a:solidFill>
                            <a:schemeClr val="bg1"/>
                          </a:solidFill>
                          <a:effectLst/>
                          <a:latin typeface="Times New Roman" panose="02020603050405020304" pitchFamily="18" charset="0"/>
                          <a:cs typeface="Times New Roman" panose="02020603050405020304" pitchFamily="18" charset="0"/>
                        </a:rPr>
                        <a:t>1 024,8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1 879,70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412,20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fontAlgn="ctr"/>
                      <a:r>
                        <a:rPr lang="ru-RU" sz="1100" b="1" i="0" u="none" strike="noStrike" dirty="0">
                          <a:solidFill>
                            <a:schemeClr val="bg1"/>
                          </a:solidFill>
                          <a:effectLst/>
                          <a:latin typeface="Times New Roman" panose="02020603050405020304" pitchFamily="18" charset="0"/>
                          <a:cs typeface="Times New Roman" panose="02020603050405020304" pitchFamily="18" charset="0"/>
                        </a:rPr>
                        <a:t>1 996,10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21"/>
                  </a:ext>
                </a:extLst>
              </a:tr>
            </a:tbl>
          </a:graphicData>
        </a:graphic>
      </p:graphicFrame>
    </p:spTree>
    <p:extLst>
      <p:ext uri="{BB962C8B-B14F-4D97-AF65-F5344CB8AC3E}">
        <p14:creationId xmlns:p14="http://schemas.microsoft.com/office/powerpoint/2010/main" val="37053229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25</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2668588" y="419100"/>
            <a:ext cx="632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ОСНОВНЫЕ ПОКАЗАТЕЛИ ТРАНСПОРТА ЭЛЕКТРОЭНЕРГИИ</a:t>
            </a: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25</a:t>
            </a:r>
            <a:endParaRPr lang="ru-RU" altLang="ru-RU" sz="1400" dirty="0">
              <a:solidFill>
                <a:srgbClr val="002060"/>
              </a:solidFill>
              <a:latin typeface="Arial" panose="020B0604020202020204" pitchFamily="34" charset="0"/>
            </a:endParaRPr>
          </a:p>
        </p:txBody>
      </p:sp>
      <p:sp>
        <p:nvSpPr>
          <p:cNvPr id="12" name="Rectangle 5"/>
          <p:cNvSpPr>
            <a:spLocks noChangeArrowheads="1"/>
          </p:cNvSpPr>
          <p:nvPr/>
        </p:nvSpPr>
        <p:spPr bwMode="auto">
          <a:xfrm>
            <a:off x="66857" y="827449"/>
            <a:ext cx="8856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Данные об оказании услуг по передаче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электрической</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ru-RU" altLang="ru-RU" sz="13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ru-RU" sz="1300" b="1" dirty="0" err="1" smtClean="0">
                <a:solidFill>
                  <a:schemeClr val="tx2">
                    <a:lumMod val="75000"/>
                  </a:schemeClr>
                </a:solidFill>
                <a:latin typeface="Times New Roman" panose="02020603050405020304" pitchFamily="18" charset="0"/>
                <a:cs typeface="Times New Roman" panose="02020603050405020304" pitchFamily="18" charset="0"/>
              </a:rPr>
              <a:t>энергии</a:t>
            </a:r>
            <a:r>
              <a:rPr lang="en-US" altLang="ru-RU" sz="13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(транспорта электроэнергии) по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электрически</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м</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сет</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ям</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ПАО «МРСК Юга»  за </a:t>
            </a:r>
            <a:r>
              <a:rPr lang="ru-RU" altLang="ru-RU" sz="1300" b="1" dirty="0" smtClean="0">
                <a:solidFill>
                  <a:schemeClr val="tx2">
                    <a:lumMod val="75000"/>
                  </a:schemeClr>
                </a:solidFill>
                <a:latin typeface="Times New Roman" panose="02020603050405020304" pitchFamily="18" charset="0"/>
                <a:cs typeface="Times New Roman" panose="02020603050405020304" pitchFamily="18" charset="0"/>
              </a:rPr>
              <a:t>12 месяцев 2017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г.</a:t>
            </a:r>
            <a:endParaRPr lang="ru-RU" altLang="ru-RU" sz="13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13" name="Group 931"/>
          <p:cNvGraphicFramePr>
            <a:graphicFrameLocks/>
          </p:cNvGraphicFramePr>
          <p:nvPr>
            <p:extLst>
              <p:ext uri="{D42A27DB-BD31-4B8C-83A1-F6EECF244321}">
                <p14:modId xmlns:p14="http://schemas.microsoft.com/office/powerpoint/2010/main" val="2086496932"/>
              </p:ext>
            </p:extLst>
          </p:nvPr>
        </p:nvGraphicFramePr>
        <p:xfrm>
          <a:off x="107950" y="2349500"/>
          <a:ext cx="4248150" cy="2727325"/>
        </p:xfrm>
        <a:graphic>
          <a:graphicData uri="http://schemas.openxmlformats.org/drawingml/2006/table">
            <a:tbl>
              <a:tblPr/>
              <a:tblGrid>
                <a:gridCol w="1192119">
                  <a:extLst>
                    <a:ext uri="{9D8B030D-6E8A-4147-A177-3AD203B41FA5}">
                      <a16:colId xmlns:a16="http://schemas.microsoft.com/office/drawing/2014/main" xmlns="" val="20000"/>
                    </a:ext>
                  </a:extLst>
                </a:gridCol>
                <a:gridCol w="819871">
                  <a:extLst>
                    <a:ext uri="{9D8B030D-6E8A-4147-A177-3AD203B41FA5}">
                      <a16:colId xmlns:a16="http://schemas.microsoft.com/office/drawing/2014/main" xmlns="" val="20001"/>
                    </a:ext>
                  </a:extLst>
                </a:gridCol>
                <a:gridCol w="819870">
                  <a:extLst>
                    <a:ext uri="{9D8B030D-6E8A-4147-A177-3AD203B41FA5}">
                      <a16:colId xmlns:a16="http://schemas.microsoft.com/office/drawing/2014/main" xmlns="" val="20002"/>
                    </a:ext>
                  </a:extLst>
                </a:gridCol>
                <a:gridCol w="823158">
                  <a:extLst>
                    <a:ext uri="{9D8B030D-6E8A-4147-A177-3AD203B41FA5}">
                      <a16:colId xmlns:a16="http://schemas.microsoft.com/office/drawing/2014/main" xmlns="" val="20003"/>
                    </a:ext>
                  </a:extLst>
                </a:gridCol>
                <a:gridCol w="593132">
                  <a:extLst>
                    <a:ext uri="{9D8B030D-6E8A-4147-A177-3AD203B41FA5}">
                      <a16:colId xmlns:a16="http://schemas.microsoft.com/office/drawing/2014/main" xmlns="" val="20004"/>
                    </a:ext>
                  </a:extLst>
                </a:gridCol>
              </a:tblGrid>
              <a:tr h="484188">
                <a:tc row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Филиалы</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ПАО «МРСК Юга»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Отпуск в сеть</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Полезный отпуск</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grid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Общие потери</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hMerge="1">
                  <a:txBody>
                    <a:bodyPr/>
                    <a:lstStyle/>
                    <a:p>
                      <a:endParaRPr lang="ru-RU"/>
                    </a:p>
                  </a:txBody>
                  <a:tcPr/>
                </a:tc>
                <a:extLst>
                  <a:ext uri="{0D108BD9-81ED-4DB2-BD59-A6C34878D82A}">
                    <a16:rowId xmlns:a16="http://schemas.microsoft.com/office/drawing/2014/main" xmlns="" val="10000"/>
                  </a:ext>
                </a:extLst>
              </a:tr>
              <a:tr h="365125">
                <a:tc vMerge="1">
                  <a:txBody>
                    <a:bodyPr/>
                    <a:lstStyle/>
                    <a:p>
                      <a:endParaRPr lang="ru-RU"/>
                    </a:p>
                  </a:txBody>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млн. кВтч</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a16="http://schemas.microsoft.com/office/drawing/2014/main" xmlns="" val="10001"/>
                  </a:ext>
                </a:extLst>
              </a:tr>
              <a:tr h="312738">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«Астраханьэнерго»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3 448,1</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2 840,5</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607,6</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17,62%</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a16="http://schemas.microsoft.com/office/drawing/2014/main" xmlns="" val="10002"/>
                  </a:ext>
                </a:extLst>
              </a:tr>
              <a:tr h="31933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«Волгоградэнерго»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9 769,5</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9 086,3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683,2</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6,99%</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3"/>
                  </a:ext>
                </a:extLst>
              </a:tr>
              <a:tr h="26352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a:t>
                      </a:r>
                      <a:r>
                        <a:rPr kumimoji="0" lang="ru-RU" sz="1000" b="0" i="0" u="none" strike="noStrike" kern="1200" cap="none" normalizeH="0" baseline="0" dirty="0" err="1" smtClean="0">
                          <a:ln>
                            <a:noFill/>
                          </a:ln>
                          <a:solidFill>
                            <a:srgbClr val="002060"/>
                          </a:solidFill>
                          <a:effectLst/>
                          <a:latin typeface="Times New Roman" pitchFamily="18" charset="0"/>
                          <a:ea typeface="+mn-ea"/>
                          <a:cs typeface="Times New Roman" pitchFamily="18" charset="0"/>
                        </a:rPr>
                        <a:t>Калмэнерго</a:t>
                      </a: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612,2</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476,7</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135,5</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22,13%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a16="http://schemas.microsoft.com/office/drawing/2014/main" xmlns="" val="10004"/>
                  </a:ext>
                </a:extLst>
              </a:tr>
              <a:tr h="26352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«Ростовэнерго»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14 165,3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12 937,8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1 227,5</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8,67%</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5"/>
                  </a:ext>
                </a:extLst>
              </a:tr>
              <a:tr h="482600">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endParaRPr kumimoji="0" lang="ru-RU" sz="1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Итого по ПАО «МРСК Юга»</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lang="ru-RU" sz="1100" b="1" i="0" u="none" strike="noStrike" dirty="0">
                          <a:solidFill>
                            <a:schemeClr val="bg1"/>
                          </a:solidFill>
                          <a:effectLst/>
                          <a:latin typeface="Times New Roman"/>
                        </a:rPr>
                        <a:t>27 995,1</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lang="ru-RU" sz="1100" b="1" i="0" u="none" strike="noStrike" dirty="0">
                          <a:solidFill>
                            <a:schemeClr val="bg1"/>
                          </a:solidFill>
                          <a:effectLst/>
                          <a:latin typeface="Times New Roman"/>
                        </a:rPr>
                        <a:t>25 341,3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lang="ru-RU" sz="1100" b="1" i="0" u="none" strike="noStrike" dirty="0">
                          <a:solidFill>
                            <a:schemeClr val="bg1"/>
                          </a:solidFill>
                          <a:effectLst/>
                          <a:latin typeface="Times New Roman"/>
                        </a:rPr>
                        <a:t>2 653,8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lang="ru-RU" sz="1100" b="1" i="0" u="none" strike="noStrike" dirty="0">
                          <a:solidFill>
                            <a:schemeClr val="bg1"/>
                          </a:solidFill>
                          <a:effectLst/>
                          <a:latin typeface="Times New Roman"/>
                        </a:rPr>
                        <a:t>9,48%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xmlns="" val="10006"/>
                  </a:ext>
                </a:extLst>
              </a:tr>
            </a:tbl>
          </a:graphicData>
        </a:graphic>
      </p:graphicFrame>
      <p:graphicFrame>
        <p:nvGraphicFramePr>
          <p:cNvPr id="16" name="Group 928"/>
          <p:cNvGraphicFramePr>
            <a:graphicFrameLocks/>
          </p:cNvGraphicFramePr>
          <p:nvPr>
            <p:extLst>
              <p:ext uri="{D42A27DB-BD31-4B8C-83A1-F6EECF244321}">
                <p14:modId xmlns:p14="http://schemas.microsoft.com/office/powerpoint/2010/main" val="2528611778"/>
              </p:ext>
            </p:extLst>
          </p:nvPr>
        </p:nvGraphicFramePr>
        <p:xfrm>
          <a:off x="4427538" y="1525588"/>
          <a:ext cx="4608512" cy="4586289"/>
        </p:xfrm>
        <a:graphic>
          <a:graphicData uri="http://schemas.openxmlformats.org/drawingml/2006/table">
            <a:tbl>
              <a:tblPr/>
              <a:tblGrid>
                <a:gridCol w="334771">
                  <a:extLst>
                    <a:ext uri="{9D8B030D-6E8A-4147-A177-3AD203B41FA5}">
                      <a16:colId xmlns:a16="http://schemas.microsoft.com/office/drawing/2014/main" xmlns="" val="20000"/>
                    </a:ext>
                  </a:extLst>
                </a:gridCol>
                <a:gridCol w="1275792">
                  <a:extLst>
                    <a:ext uri="{9D8B030D-6E8A-4147-A177-3AD203B41FA5}">
                      <a16:colId xmlns:a16="http://schemas.microsoft.com/office/drawing/2014/main" xmlns="" val="20001"/>
                    </a:ext>
                  </a:extLst>
                </a:gridCol>
                <a:gridCol w="766147">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827581">
                  <a:extLst>
                    <a:ext uri="{9D8B030D-6E8A-4147-A177-3AD203B41FA5}">
                      <a16:colId xmlns:a16="http://schemas.microsoft.com/office/drawing/2014/main" xmlns="" val="20004"/>
                    </a:ext>
                  </a:extLst>
                </a:gridCol>
                <a:gridCol w="756149">
                  <a:extLst>
                    <a:ext uri="{9D8B030D-6E8A-4147-A177-3AD203B41FA5}">
                      <a16:colId xmlns:a16="http://schemas.microsoft.com/office/drawing/2014/main" xmlns="" val="20005"/>
                    </a:ext>
                  </a:extLst>
                </a:gridCol>
              </a:tblGrid>
              <a:tr h="6223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пп</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Показатель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Ед. измерения</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План  2017 г.</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2017 г.</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Отклонение в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a16="http://schemas.microsoft.com/office/drawing/2014/main" xmlns="" val="10000"/>
                  </a:ext>
                </a:extLst>
              </a:tr>
              <a:tr h="6223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Объем оказанных услуг по </a:t>
                      </a: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ПАО «МРСК Юга», в том числе:</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algn="ctr" defTabSz="914400" rtl="0" eaLnBrk="1" fontAlgn="ctr" latinLnBrk="0" hangingPunct="1"/>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24 147,6</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algn="ctr" defTabSz="914400" rtl="0" eaLnBrk="1" fontAlgn="ctr" latinLnBrk="0" hangingPunct="1"/>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24 851,2</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algn="ctr" defTabSz="914400" rtl="0" eaLnBrk="1" fontAlgn="ctr" latinLnBrk="0" hangingPunct="1"/>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2,9</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a16="http://schemas.microsoft.com/office/drawing/2014/main" xmlns="" val="10001"/>
                  </a:ext>
                </a:extLst>
              </a:tr>
              <a:tr h="34779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«Астраханьэнерго»</a:t>
                      </a: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2 835,6</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2 790,2</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-1,6</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2"/>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«Волгоградэнерго»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8 665,3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8 998,3</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3,8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a16="http://schemas.microsoft.com/office/drawing/2014/main" xmlns="" val="10003"/>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Калмэнерго</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a:solidFill>
                            <a:srgbClr val="000000"/>
                          </a:solidFill>
                          <a:effectLst/>
                          <a:latin typeface="Times New Roman"/>
                        </a:rPr>
                        <a:t>249,0</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313,4</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25,8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4"/>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«Ростовэнерго»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12 397,8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12 749,4</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2,8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a16="http://schemas.microsoft.com/office/drawing/2014/main" xmlns="" val="10005"/>
                  </a:ext>
                </a:extLst>
              </a:tr>
              <a:tr h="4699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Выручка по ПАО «МРСК Юга», </a:t>
                      </a: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в том числе:</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руб. (без НДС)</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algn="ctr" defTabSz="914400" rtl="0" eaLnBrk="1" fontAlgn="ctr" latinLnBrk="0" hangingPunct="1"/>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  </a:t>
                      </a:r>
                      <a:r>
                        <a:rPr kumimoji="0" lang="ru-RU" sz="10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 </a:t>
                      </a: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31 687,1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algn="ctr" defTabSz="914400" rtl="0" eaLnBrk="1" fontAlgn="ctr" latinLnBrk="0" hangingPunct="1"/>
                      <a:r>
                        <a:rPr kumimoji="0" lang="ru-RU" sz="10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33 </a:t>
                      </a: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439,20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5,5</a:t>
                      </a:r>
                      <a:endPar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a16="http://schemas.microsoft.com/office/drawing/2014/main" xmlns="" val="10006"/>
                  </a:ext>
                </a:extLst>
              </a:tr>
              <a:tr h="34779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«Астраханьэнерго»</a:t>
                      </a: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                  5 183,1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smtClean="0">
                          <a:solidFill>
                            <a:srgbClr val="000000"/>
                          </a:solidFill>
                          <a:effectLst/>
                          <a:latin typeface="Times New Roman"/>
                        </a:rPr>
                        <a:t>4 </a:t>
                      </a:r>
                      <a:r>
                        <a:rPr lang="ru-RU" sz="1100" b="0" i="0" u="none" strike="noStrike" dirty="0">
                          <a:solidFill>
                            <a:srgbClr val="000000"/>
                          </a:solidFill>
                          <a:effectLst/>
                          <a:latin typeface="Times New Roman"/>
                        </a:rPr>
                        <a:t>979,06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-3,9</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7"/>
                  </a:ext>
                </a:extLst>
              </a:tr>
              <a:tr h="347792">
                <a:tc vMerge="1">
                  <a:txBody>
                    <a:bodyPr/>
                    <a:lstStyle/>
                    <a:p>
                      <a:endParaRPr lang="ru-RU"/>
                    </a:p>
                  </a:txBody>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«Волгоградэнерго»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                  9 912,3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dirty="0" smtClean="0">
                          <a:solidFill>
                            <a:srgbClr val="000000"/>
                          </a:solidFill>
                          <a:effectLst/>
                          <a:latin typeface="Times New Roman"/>
                        </a:rPr>
                        <a:t>10 </a:t>
                      </a:r>
                      <a:r>
                        <a:rPr lang="ru-RU" sz="1100" b="0" i="0" u="none" strike="noStrike" dirty="0">
                          <a:solidFill>
                            <a:srgbClr val="000000"/>
                          </a:solidFill>
                          <a:effectLst/>
                          <a:latin typeface="Times New Roman"/>
                        </a:rPr>
                        <a:t>684,08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lang="ru-RU" sz="1100" b="0" i="0" u="none" strike="noStrike">
                          <a:solidFill>
                            <a:srgbClr val="000000"/>
                          </a:solidFill>
                          <a:effectLst/>
                          <a:latin typeface="Times New Roman"/>
                        </a:rPr>
                        <a:t>7,8</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a16="http://schemas.microsoft.com/office/drawing/2014/main" xmlns="" val="10008"/>
                  </a:ext>
                </a:extLst>
              </a:tr>
              <a:tr h="482600">
                <a:tc vMerge="1">
                  <a:txBody>
                    <a:bodyPr/>
                    <a:lstStyle/>
                    <a:p>
                      <a:endParaRPr lang="ru-RU"/>
                    </a:p>
                  </a:txBody>
                  <a:tcPr/>
                </a:tc>
                <a:tc>
                  <a:txBody>
                    <a:bodyPr/>
                    <a:lstStyle/>
                    <a:p>
                      <a:pPr marL="0" marR="0" lvl="0" indent="0" algn="l"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a:t>
                      </a:r>
                      <a:r>
                        <a:rPr lang="ru-RU" sz="1000" b="0" i="0" u="none" strike="noStrike" kern="1200" dirty="0" err="1" smtClean="0">
                          <a:solidFill>
                            <a:schemeClr val="tx1"/>
                          </a:solidFill>
                          <a:effectLst/>
                          <a:latin typeface="Times New Roman" pitchFamily="18" charset="0"/>
                          <a:ea typeface="+mn-ea"/>
                          <a:cs typeface="Times New Roman" pitchFamily="18" charset="0"/>
                        </a:rPr>
                        <a:t>Калмэнерго</a:t>
                      </a:r>
                      <a:r>
                        <a:rPr lang="ru-RU" sz="1000" b="0" i="0" u="none" strike="noStrike" kern="1200" dirty="0" smtClean="0">
                          <a:solidFill>
                            <a:schemeClr val="tx1"/>
                          </a:solidFill>
                          <a:effectLst/>
                          <a:latin typeface="Times New Roman" pitchFamily="18" charset="0"/>
                          <a:ea typeface="+mn-ea"/>
                          <a:cs typeface="Times New Roman" pitchFamily="18" charset="0"/>
                        </a:rPr>
                        <a:t>»</a:t>
                      </a:r>
                    </a:p>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    </a:t>
                      </a:r>
                      <a:r>
                        <a:rPr lang="ru-RU" sz="1100" b="0" i="0" u="none" strike="noStrike" dirty="0" smtClean="0">
                          <a:solidFill>
                            <a:srgbClr val="000000"/>
                          </a:solidFill>
                          <a:effectLst/>
                          <a:latin typeface="Times New Roman"/>
                        </a:rPr>
                        <a:t>562,7   </a:t>
                      </a:r>
                      <a:endParaRPr lang="ru-RU" sz="1100" b="0" i="0" u="none" strike="noStrike" dirty="0">
                        <a:solidFill>
                          <a:srgbClr val="000000"/>
                        </a:solidFill>
                        <a:effectLst/>
                        <a:latin typeface="Times New Roman"/>
                      </a:endParaRP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smtClean="0">
                          <a:solidFill>
                            <a:srgbClr val="000000"/>
                          </a:solidFill>
                          <a:effectLst/>
                          <a:latin typeface="Times New Roman"/>
                        </a:rPr>
                        <a:t>668,22   </a:t>
                      </a:r>
                      <a:endParaRPr lang="ru-RU" sz="1100" b="0" i="0" u="none" strike="noStrike" dirty="0">
                        <a:solidFill>
                          <a:srgbClr val="000000"/>
                        </a:solidFill>
                        <a:effectLst/>
                        <a:latin typeface="Times New Roman"/>
                      </a:endParaRP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lang="ru-RU" sz="1100" b="0" i="0" u="none" strike="noStrike" dirty="0">
                          <a:solidFill>
                            <a:srgbClr val="000000"/>
                          </a:solidFill>
                          <a:effectLst/>
                          <a:latin typeface="Times New Roman"/>
                        </a:rPr>
                        <a:t>18,7</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9"/>
                  </a:ext>
                </a:extLst>
              </a:tr>
              <a:tr h="302437">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«Ростовэнерго»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0" i="0" u="none" strike="noStrike" dirty="0" smtClean="0">
                          <a:solidFill>
                            <a:srgbClr val="000000"/>
                          </a:solidFill>
                          <a:effectLst/>
                          <a:latin typeface="Times New Roman"/>
                        </a:rPr>
                        <a:t>16 </a:t>
                      </a:r>
                      <a:r>
                        <a:rPr lang="ru-RU" sz="1100" b="0" i="0" u="none" strike="noStrike" dirty="0">
                          <a:solidFill>
                            <a:srgbClr val="000000"/>
                          </a:solidFill>
                          <a:effectLst/>
                          <a:latin typeface="Times New Roman"/>
                        </a:rPr>
                        <a:t>028,9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0" i="0" u="none" strike="noStrike" dirty="0" smtClean="0">
                          <a:solidFill>
                            <a:srgbClr val="000000"/>
                          </a:solidFill>
                          <a:effectLst/>
                          <a:latin typeface="Times New Roman"/>
                        </a:rPr>
                        <a:t>17 </a:t>
                      </a:r>
                      <a:r>
                        <a:rPr lang="ru-RU" sz="1100" b="0" i="0" u="none" strike="noStrike" dirty="0">
                          <a:solidFill>
                            <a:srgbClr val="000000"/>
                          </a:solidFill>
                          <a:effectLst/>
                          <a:latin typeface="Times New Roman"/>
                        </a:rPr>
                        <a:t>107,84   </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lang="ru-RU" sz="1100" b="0" i="0" u="none" strike="noStrike" dirty="0">
                          <a:solidFill>
                            <a:srgbClr val="000000"/>
                          </a:solidFill>
                          <a:effectLst/>
                          <a:latin typeface="Times New Roman"/>
                        </a:rPr>
                        <a:t>6,7</a:t>
                      </a:r>
                    </a:p>
                  </a:txBody>
                  <a:tcPr marL="0" marR="0" marT="0"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046300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26</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4859338" y="50165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ИНВЕСТИЦИОННАЯ ДЕЯТЕЛЬНОСТЬ</a:t>
            </a:r>
          </a:p>
        </p:txBody>
      </p:sp>
      <p:sp>
        <p:nvSpPr>
          <p:cNvPr id="8" name="Rectangle 4"/>
          <p:cNvSpPr>
            <a:spLocks noChangeArrowheads="1"/>
          </p:cNvSpPr>
          <p:nvPr/>
        </p:nvSpPr>
        <p:spPr bwMode="auto">
          <a:xfrm>
            <a:off x="971550" y="1327150"/>
            <a:ext cx="72009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400" b="1" dirty="0">
                <a:solidFill>
                  <a:srgbClr val="6666FF"/>
                </a:solidFill>
              </a:rPr>
              <a:t>Планируемый объем инвестиций ПАО «МРСК Юга» составляет:</a:t>
            </a:r>
          </a:p>
          <a:p>
            <a:pPr algn="ctr" eaLnBrk="1" hangingPunct="1">
              <a:spcBef>
                <a:spcPct val="0"/>
              </a:spcBef>
              <a:buFontTx/>
              <a:buNone/>
            </a:pPr>
            <a:endParaRPr lang="ru-RU" altLang="ru-RU" sz="1200" b="1" dirty="0">
              <a:solidFill>
                <a:srgbClr val="6666FF"/>
              </a:solidFill>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26</a:t>
            </a:r>
            <a:endParaRPr lang="ru-RU" altLang="ru-RU" sz="1400" dirty="0">
              <a:solidFill>
                <a:srgbClr val="002060"/>
              </a:solidFill>
              <a:latin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863932941"/>
              </p:ext>
            </p:extLst>
          </p:nvPr>
        </p:nvGraphicFramePr>
        <p:xfrm>
          <a:off x="827584" y="2005015"/>
          <a:ext cx="7643707" cy="2767804"/>
        </p:xfrm>
        <a:graphic>
          <a:graphicData uri="http://schemas.openxmlformats.org/drawingml/2006/table">
            <a:tbl>
              <a:tblPr>
                <a:tableStyleId>{5C22544A-7EE6-4342-B048-85BDC9FD1C3A}</a:tableStyleId>
              </a:tblPr>
              <a:tblGrid>
                <a:gridCol w="2306167"/>
                <a:gridCol w="889590"/>
                <a:gridCol w="889590"/>
                <a:gridCol w="889590"/>
                <a:gridCol w="889590"/>
                <a:gridCol w="889590"/>
                <a:gridCol w="889590"/>
              </a:tblGrid>
              <a:tr h="341704">
                <a:tc rowSpan="2">
                  <a:txBody>
                    <a:bodyPr/>
                    <a:lstStyle/>
                    <a:p>
                      <a:pPr algn="ctr" fontAlgn="ctr"/>
                      <a:r>
                        <a:rPr lang="ru-RU" sz="1000" u="none" strike="noStrike" dirty="0">
                          <a:effectLst/>
                        </a:rPr>
                        <a:t>Наименование филиала ПАО «МРСК Юга»</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gridSpan="6">
                  <a:txBody>
                    <a:bodyPr/>
                    <a:lstStyle/>
                    <a:p>
                      <a:pPr algn="ctr" fontAlgn="ctr"/>
                      <a:r>
                        <a:rPr lang="ru-RU" sz="1000" u="none" strike="noStrike" dirty="0">
                          <a:effectLst/>
                        </a:rPr>
                        <a:t>Инвестиции, млн. руб. без НДС</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1704">
                <a:tc vMerge="1">
                  <a:txBody>
                    <a:bodyPr/>
                    <a:lstStyle/>
                    <a:p>
                      <a:endParaRPr lang="ru-RU"/>
                    </a:p>
                  </a:txBody>
                  <a:tcPr/>
                </a:tc>
                <a:tc>
                  <a:txBody>
                    <a:bodyPr/>
                    <a:lstStyle/>
                    <a:p>
                      <a:pPr algn="ctr" fontAlgn="ctr"/>
                      <a:r>
                        <a:rPr lang="ru-RU" sz="1000" b="1" u="none" strike="noStrike" dirty="0">
                          <a:effectLst/>
                        </a:rPr>
                        <a:t>2018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2019</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2020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2022</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ru-RU" sz="1000" b="1" u="none" strike="noStrike">
                          <a:effectLst/>
                        </a:rPr>
                        <a:t>2018-2022</a:t>
                      </a:r>
                      <a:endParaRPr lang="ru-RU" sz="1000" b="1" i="0" u="none" strike="noStrike">
                        <a:solidFill>
                          <a:srgbClr val="000000"/>
                        </a:solidFill>
                        <a:effectLst/>
                        <a:latin typeface="Times New Roman" panose="02020603050405020304" pitchFamily="18" charset="0"/>
                      </a:endParaRPr>
                    </a:p>
                  </a:txBody>
                  <a:tcPr marL="9525" marR="9525" marT="9525" marB="0" anchor="ctr"/>
                </a:tc>
              </a:tr>
              <a:tr h="341704">
                <a:tc>
                  <a:txBody>
                    <a:bodyPr/>
                    <a:lstStyle/>
                    <a:p>
                      <a:pPr algn="ctr" fontAlgn="ctr"/>
                      <a:r>
                        <a:rPr lang="ru-RU" sz="1000" u="none" strike="noStrike">
                          <a:effectLst/>
                        </a:rPr>
                        <a:t>«Астраханьэнерго»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341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304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304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886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1 240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      3 430   </a:t>
                      </a:r>
                      <a:endParaRPr lang="ru-RU" sz="1000" b="1" i="0" u="none" strike="noStrike">
                        <a:solidFill>
                          <a:srgbClr val="000000"/>
                        </a:solidFill>
                        <a:effectLst/>
                        <a:latin typeface="Times New Roman" panose="02020603050405020304" pitchFamily="18" charset="0"/>
                      </a:endParaRPr>
                    </a:p>
                  </a:txBody>
                  <a:tcPr marL="9525" marR="9525" marT="9525" marB="0" anchor="ctr"/>
                </a:tc>
              </a:tr>
              <a:tr h="546727">
                <a:tc>
                  <a:txBody>
                    <a:bodyPr/>
                    <a:lstStyle/>
                    <a:p>
                      <a:pPr algn="ctr" fontAlgn="ctr"/>
                      <a:r>
                        <a:rPr lang="ru-RU" sz="1000" u="none" strike="noStrike">
                          <a:effectLst/>
                        </a:rPr>
                        <a:t>«Волгоградэнерго»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398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226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176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172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169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1 772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r>
              <a:tr h="478386">
                <a:tc>
                  <a:txBody>
                    <a:bodyPr/>
                    <a:lstStyle/>
                    <a:p>
                      <a:pPr algn="ctr" fontAlgn="ctr"/>
                      <a:r>
                        <a:rPr lang="ru-RU" sz="1000" u="none" strike="noStrike">
                          <a:effectLst/>
                        </a:rPr>
                        <a:t>«Калмэнерго»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58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270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r>
              <a:tr h="341704">
                <a:tc>
                  <a:txBody>
                    <a:bodyPr/>
                    <a:lstStyle/>
                    <a:p>
                      <a:pPr algn="ctr" fontAlgn="ctr"/>
                      <a:r>
                        <a:rPr lang="ru-RU" sz="1000" u="none" strike="noStrike">
                          <a:effectLst/>
                        </a:rPr>
                        <a:t>«Ростовэнерго»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829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819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749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a:effectLst/>
                        </a:rPr>
                        <a:t>         778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u="none" strike="noStrike" dirty="0">
                          <a:effectLst/>
                        </a:rPr>
                        <a:t>         801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6 331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r>
              <a:tr h="375875">
                <a:tc>
                  <a:txBody>
                    <a:bodyPr/>
                    <a:lstStyle/>
                    <a:p>
                      <a:pPr algn="ctr" fontAlgn="t"/>
                      <a:r>
                        <a:rPr lang="ru-RU" sz="800" u="none" strike="noStrike">
                          <a:effectLst/>
                        </a:rPr>
                        <a:t>Итого по ПАО «МРСК Юга»</a:t>
                      </a:r>
                      <a:endParaRPr lang="ru-RU" sz="8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ctr"/>
                      <a:r>
                        <a:rPr lang="ru-RU" sz="1000" b="1" u="none" strike="noStrike">
                          <a:effectLst/>
                        </a:rPr>
                        <a:t>      1 626   </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      1 387   </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      1 268   </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      1 874   </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a:effectLst/>
                        </a:rPr>
                        <a:t>      2 248   </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11 803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40464404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27</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4859338" y="50165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ИНВЕСТИЦИОННАЯ ДЕЯТЕЛЬНОСТЬ</a:t>
            </a: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27</a:t>
            </a:r>
            <a:endParaRPr lang="ru-RU" altLang="ru-RU" sz="1400" dirty="0">
              <a:solidFill>
                <a:srgbClr val="002060"/>
              </a:solidFill>
              <a:latin typeface="Arial" panose="020B0604020202020204" pitchFamily="34" charset="0"/>
            </a:endParaRPr>
          </a:p>
        </p:txBody>
      </p:sp>
      <p:sp>
        <p:nvSpPr>
          <p:cNvPr id="11" name="Rectangle 74"/>
          <p:cNvSpPr>
            <a:spLocks noChangeArrowheads="1"/>
          </p:cNvSpPr>
          <p:nvPr/>
        </p:nvSpPr>
        <p:spPr bwMode="auto">
          <a:xfrm>
            <a:off x="896938" y="1268413"/>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t>Фактический объем инвестиций за </a:t>
            </a:r>
            <a:r>
              <a:rPr lang="ru-RU" altLang="ru-RU" sz="1800" b="1" dirty="0" smtClean="0"/>
              <a:t>2017 </a:t>
            </a:r>
            <a:r>
              <a:rPr lang="ru-RU" altLang="ru-RU" sz="1800" b="1" dirty="0"/>
              <a:t>г.:</a:t>
            </a:r>
          </a:p>
        </p:txBody>
      </p:sp>
      <p:graphicFrame>
        <p:nvGraphicFramePr>
          <p:cNvPr id="13" name="Таблица 12"/>
          <p:cNvGraphicFramePr>
            <a:graphicFrameLocks noGrp="1"/>
          </p:cNvGraphicFramePr>
          <p:nvPr>
            <p:extLst>
              <p:ext uri="{D42A27DB-BD31-4B8C-83A1-F6EECF244321}">
                <p14:modId xmlns:p14="http://schemas.microsoft.com/office/powerpoint/2010/main" val="387688737"/>
              </p:ext>
            </p:extLst>
          </p:nvPr>
        </p:nvGraphicFramePr>
        <p:xfrm>
          <a:off x="611561" y="1988842"/>
          <a:ext cx="7859730" cy="3456381"/>
        </p:xfrm>
        <a:graphic>
          <a:graphicData uri="http://schemas.openxmlformats.org/drawingml/2006/table">
            <a:tbl>
              <a:tblPr>
                <a:tableStyleId>{5C22544A-7EE6-4342-B048-85BDC9FD1C3A}</a:tableStyleId>
              </a:tblPr>
              <a:tblGrid>
                <a:gridCol w="1754031"/>
                <a:gridCol w="501152"/>
                <a:gridCol w="517856"/>
                <a:gridCol w="517856"/>
                <a:gridCol w="467741"/>
                <a:gridCol w="484447"/>
                <a:gridCol w="488623"/>
                <a:gridCol w="534562"/>
                <a:gridCol w="538738"/>
                <a:gridCol w="567972"/>
                <a:gridCol w="563797"/>
                <a:gridCol w="484447"/>
                <a:gridCol w="438508"/>
              </a:tblGrid>
              <a:tr h="368877">
                <a:tc rowSpan="3">
                  <a:txBody>
                    <a:bodyPr/>
                    <a:lstStyle/>
                    <a:p>
                      <a:pPr algn="ctr" fontAlgn="ctr"/>
                      <a:r>
                        <a:rPr lang="ru-RU" sz="1000" u="none" strike="noStrike" dirty="0">
                          <a:effectLst/>
                        </a:rPr>
                        <a:t>Наименование филиала ПАО «МРСК Юга»</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gridSpan="4">
                  <a:txBody>
                    <a:bodyPr/>
                    <a:lstStyle/>
                    <a:p>
                      <a:pPr algn="ctr" fontAlgn="ctr"/>
                      <a:r>
                        <a:rPr lang="ru-RU" sz="900" u="none" strike="noStrike" dirty="0">
                          <a:effectLst/>
                        </a:rPr>
                        <a:t>План </a:t>
                      </a:r>
                      <a:r>
                        <a:rPr lang="ru-RU" sz="900" u="none" strike="noStrike" dirty="0" smtClean="0">
                          <a:effectLst/>
                        </a:rPr>
                        <a:t>2017 </a:t>
                      </a:r>
                      <a:r>
                        <a:rPr lang="ru-RU" sz="900" u="none" strike="noStrike" dirty="0">
                          <a:effectLst/>
                        </a:rPr>
                        <a:t>г.</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ru-RU" sz="900" u="none" strike="noStrike" dirty="0">
                          <a:effectLst/>
                        </a:rPr>
                        <a:t>Факт </a:t>
                      </a:r>
                      <a:r>
                        <a:rPr lang="ru-RU" sz="900" u="none" strike="noStrike" dirty="0" smtClean="0">
                          <a:effectLst/>
                        </a:rPr>
                        <a:t>2017 </a:t>
                      </a:r>
                      <a:r>
                        <a:rPr lang="ru-RU" sz="900" u="none" strike="noStrike" dirty="0">
                          <a:effectLst/>
                        </a:rPr>
                        <a:t>г.</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1587">
                <a:tc vMerge="1">
                  <a:txBody>
                    <a:bodyPr/>
                    <a:lstStyle/>
                    <a:p>
                      <a:endParaRPr lang="ru-RU"/>
                    </a:p>
                  </a:txBody>
                  <a:tcPr/>
                </a:tc>
                <a:tc>
                  <a:txBody>
                    <a:bodyPr/>
                    <a:lstStyle/>
                    <a:p>
                      <a:pPr algn="ctr" fontAlgn="ctr"/>
                      <a:r>
                        <a:rPr lang="ru-RU" sz="900" u="none" strike="noStrike">
                          <a:effectLst/>
                        </a:rPr>
                        <a:t>Освоение</a:t>
                      </a:r>
                      <a:endParaRPr lang="ru-RU" sz="900" b="1" i="0" u="none" strike="noStrike">
                        <a:solidFill>
                          <a:srgbClr val="000000"/>
                        </a:solidFill>
                        <a:effectLst/>
                        <a:latin typeface="Times New Roman" panose="02020603050405020304" pitchFamily="18" charset="0"/>
                      </a:endParaRPr>
                    </a:p>
                  </a:txBody>
                  <a:tcPr marL="9525" marR="9525" marT="9525" marB="0" anchor="ctr"/>
                </a:tc>
                <a:tc gridSpan="3">
                  <a:txBody>
                    <a:bodyPr/>
                    <a:lstStyle/>
                    <a:p>
                      <a:pPr algn="ctr" fontAlgn="ctr"/>
                      <a:r>
                        <a:rPr lang="ru-RU" sz="1000" u="none" strike="noStrike">
                          <a:effectLst/>
                        </a:rPr>
                        <a:t>Ввод</a:t>
                      </a:r>
                      <a:endParaRPr lang="ru-RU" sz="1000" b="1" i="0" u="none" strike="noStrike">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gridSpan="2">
                  <a:txBody>
                    <a:bodyPr/>
                    <a:lstStyle/>
                    <a:p>
                      <a:pPr algn="ctr" fontAlgn="ctr"/>
                      <a:r>
                        <a:rPr lang="ru-RU" sz="900" u="none" strike="noStrike">
                          <a:effectLst/>
                        </a:rPr>
                        <a:t>Освоение кап. Вложений</a:t>
                      </a:r>
                      <a:endParaRPr lang="ru-RU" sz="900" b="1" i="0" u="none" strike="noStrike">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gridSpan="6">
                  <a:txBody>
                    <a:bodyPr/>
                    <a:lstStyle/>
                    <a:p>
                      <a:pPr algn="ctr" fontAlgn="ctr"/>
                      <a:r>
                        <a:rPr lang="ru-RU" sz="1000" u="none" strike="noStrike" dirty="0">
                          <a:effectLst/>
                        </a:rPr>
                        <a:t>Ввод</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90204">
                <a:tc vMerge="1">
                  <a:txBody>
                    <a:bodyPr/>
                    <a:lstStyle/>
                    <a:p>
                      <a:endParaRPr lang="ru-RU"/>
                    </a:p>
                  </a:txBody>
                  <a:tcP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МВА</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Км</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МВА</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Км</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a:t>
                      </a:r>
                      <a:endParaRPr lang="ru-RU" sz="900" b="0" i="0" u="none" strike="noStrike">
                        <a:solidFill>
                          <a:srgbClr val="000000"/>
                        </a:solidFill>
                        <a:effectLst/>
                        <a:latin typeface="Times New Roman" panose="02020603050405020304" pitchFamily="18" charset="0"/>
                      </a:endParaRPr>
                    </a:p>
                  </a:txBody>
                  <a:tcPr marL="9525" marR="9525" marT="9525" marB="0" anchor="ctr"/>
                </a:tc>
              </a:tr>
              <a:tr h="516429">
                <a:tc>
                  <a:txBody>
                    <a:bodyPr/>
                    <a:lstStyle/>
                    <a:p>
                      <a:pPr algn="ctr" fontAlgn="ctr"/>
                      <a:r>
                        <a:rPr lang="ru-RU" sz="1000" u="none" strike="noStrike">
                          <a:effectLst/>
                        </a:rPr>
                        <a:t>Итого по ПАО «МРСК Юга»</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2 725</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2 942</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167.572</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405.975</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3 330</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122%</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3 677</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125%</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267.745</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160%</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464.178</a:t>
                      </a:r>
                    </a:p>
                  </a:txBody>
                  <a:tcPr marL="9525" marR="9525" marT="9525" marB="0" anchor="ctr"/>
                </a:tc>
                <a:tc>
                  <a:txBody>
                    <a:bodyPr/>
                    <a:lstStyle/>
                    <a:p>
                      <a:pPr algn="ctr" fontAlgn="ctr"/>
                      <a:r>
                        <a:rPr lang="ru-RU" sz="700" b="1" i="0" u="none" strike="noStrike">
                          <a:solidFill>
                            <a:srgbClr val="000000"/>
                          </a:solidFill>
                          <a:effectLst/>
                          <a:latin typeface="Times New Roman" panose="02020603050405020304" pitchFamily="18" charset="0"/>
                        </a:rPr>
                        <a:t>114%</a:t>
                      </a:r>
                    </a:p>
                  </a:txBody>
                  <a:tcPr marL="9525" marR="9525" marT="9525" marB="0" anchor="ctr"/>
                </a:tc>
              </a:tr>
              <a:tr h="368877">
                <a:tc>
                  <a:txBody>
                    <a:bodyPr/>
                    <a:lstStyle/>
                    <a:p>
                      <a:pPr algn="ctr" fontAlgn="ctr"/>
                      <a:r>
                        <a:rPr lang="ru-RU" sz="1000" u="none" strike="noStrike">
                          <a:effectLst/>
                        </a:rPr>
                        <a:t>«Астраханьэнерго»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365</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585</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17.122</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112.358</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369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101%</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603</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103%</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22.724</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133%</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129.749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115%</a:t>
                      </a:r>
                    </a:p>
                  </a:txBody>
                  <a:tcPr marL="9525" marR="9525" marT="9525" marB="0" anchor="ctr"/>
                </a:tc>
              </a:tr>
              <a:tr h="405765">
                <a:tc>
                  <a:txBody>
                    <a:bodyPr/>
                    <a:lstStyle/>
                    <a:p>
                      <a:pPr algn="ctr" fontAlgn="ctr"/>
                      <a:r>
                        <a:rPr lang="ru-RU" sz="1000" u="none" strike="noStrike">
                          <a:effectLst/>
                        </a:rPr>
                        <a:t>«Волгоградэнерго»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506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736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53.420</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27.637</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499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99%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699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95%</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55.887</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105%</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28.856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104%</a:t>
                      </a:r>
                    </a:p>
                  </a:txBody>
                  <a:tcPr marL="9525" marR="9525" marT="9525" marB="0" anchor="ctr"/>
                </a:tc>
              </a:tr>
              <a:tr h="405765">
                <a:tc>
                  <a:txBody>
                    <a:bodyPr/>
                    <a:lstStyle/>
                    <a:p>
                      <a:pPr algn="ctr" fontAlgn="ctr"/>
                      <a:r>
                        <a:rPr lang="ru-RU" sz="1000" u="none" strike="noStrike">
                          <a:effectLst/>
                        </a:rPr>
                        <a:t>«Калмэнерго»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58</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40</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1.250</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14.884</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59</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102%</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51</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128%</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1.382</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111%</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33.567</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226%</a:t>
                      </a:r>
                    </a:p>
                  </a:txBody>
                  <a:tcPr marL="9525" marR="9525" marT="9525" marB="0" anchor="ctr"/>
                </a:tc>
              </a:tr>
              <a:tr h="368877">
                <a:tc>
                  <a:txBody>
                    <a:bodyPr/>
                    <a:lstStyle/>
                    <a:p>
                      <a:pPr algn="ctr" fontAlgn="ctr"/>
                      <a:r>
                        <a:rPr lang="ru-RU" sz="1000" u="none" strike="noStrike">
                          <a:effectLst/>
                        </a:rPr>
                        <a:t>«Ростовэнерго»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1 796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1 582</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95.780</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251.096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2 385</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133%</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2 323</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147%</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187.752</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196%</a:t>
                      </a:r>
                    </a:p>
                  </a:txBody>
                  <a:tcPr marL="9525" marR="9525" marT="9525" marB="0" anchor="ctr"/>
                </a:tc>
                <a:tc>
                  <a:txBody>
                    <a:bodyPr/>
                    <a:lstStyle/>
                    <a:p>
                      <a:pPr algn="ctr" fontAlgn="ctr"/>
                      <a:r>
                        <a:rPr lang="ru-RU" sz="700" b="0" i="0" u="none" strike="noStrike">
                          <a:solidFill>
                            <a:srgbClr val="000000"/>
                          </a:solidFill>
                          <a:effectLst/>
                          <a:latin typeface="Times New Roman" panose="02020603050405020304" pitchFamily="18" charset="0"/>
                        </a:rPr>
                        <a:t>272.007</a:t>
                      </a:r>
                    </a:p>
                  </a:txBody>
                  <a:tcPr marL="9525" marR="9525" marT="9525" marB="0" anchor="ctr"/>
                </a:tc>
                <a:tc>
                  <a:txBody>
                    <a:bodyPr/>
                    <a:lstStyle/>
                    <a:p>
                      <a:pPr algn="ctr" fontAlgn="ctr"/>
                      <a:r>
                        <a:rPr lang="ru-RU" sz="700" b="0" i="0" u="none" strike="noStrike" dirty="0">
                          <a:solidFill>
                            <a:srgbClr val="000000"/>
                          </a:solidFill>
                          <a:effectLst/>
                          <a:latin typeface="Times New Roman" panose="02020603050405020304" pitchFamily="18" charset="0"/>
                        </a:rPr>
                        <a:t>108%</a:t>
                      </a:r>
                    </a:p>
                  </a:txBody>
                  <a:tcPr marL="9525" marR="9525" marT="9525" marB="0" anchor="ctr"/>
                </a:tc>
              </a:tr>
            </a:tbl>
          </a:graphicData>
        </a:graphic>
      </p:graphicFrame>
    </p:spTree>
    <p:extLst>
      <p:ext uri="{BB962C8B-B14F-4D97-AF65-F5344CB8AC3E}">
        <p14:creationId xmlns:p14="http://schemas.microsoft.com/office/powerpoint/2010/main" val="14096731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28</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28</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263162770"/>
              </p:ext>
            </p:extLst>
          </p:nvPr>
        </p:nvGraphicFramePr>
        <p:xfrm>
          <a:off x="251520" y="634747"/>
          <a:ext cx="8658820" cy="5485562"/>
        </p:xfrm>
        <a:graphic>
          <a:graphicData uri="http://schemas.openxmlformats.org/drawingml/2006/table">
            <a:tbl>
              <a:tblPr/>
              <a:tblGrid>
                <a:gridCol w="908268"/>
                <a:gridCol w="6203568"/>
                <a:gridCol w="773492"/>
                <a:gridCol w="773492"/>
              </a:tblGrid>
              <a:tr h="457709">
                <a:tc rowSpan="2">
                  <a:txBody>
                    <a:bodyPr/>
                    <a:lstStyle/>
                    <a:p>
                      <a:pPr algn="ctr" fontAlgn="t"/>
                      <a:r>
                        <a:rPr lang="ru-RU" sz="700" b="1" i="0" u="none" strike="noStrike" dirty="0">
                          <a:solidFill>
                            <a:srgbClr val="000000"/>
                          </a:solidFill>
                          <a:effectLst/>
                          <a:latin typeface="Times New Roman" panose="02020603050405020304" pitchFamily="18" charset="0"/>
                        </a:rPr>
                        <a:t> </a:t>
                      </a:r>
                    </a:p>
                  </a:txBody>
                  <a:tcPr marL="5358"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rowSpan="2">
                  <a:txBody>
                    <a:bodyPr/>
                    <a:lstStyle/>
                    <a:p>
                      <a:pPr algn="ctr" fontAlgn="ctr"/>
                      <a:r>
                        <a:rPr lang="ru-RU" sz="1200" b="1" i="0" u="none" strike="noStrike" dirty="0">
                          <a:solidFill>
                            <a:srgbClr val="FFFFFF"/>
                          </a:solidFill>
                          <a:effectLst/>
                          <a:latin typeface="Times New Roman" panose="02020603050405020304" pitchFamily="18" charset="0"/>
                        </a:rPr>
                        <a:t>Инвестиционный проект</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gridSpan="2">
                  <a:txBody>
                    <a:bodyPr/>
                    <a:lstStyle/>
                    <a:p>
                      <a:pPr algn="ctr" fontAlgn="ctr"/>
                      <a:r>
                        <a:rPr lang="ru-RU" sz="900" b="1" i="0" u="none" strike="noStrike">
                          <a:solidFill>
                            <a:srgbClr val="FFFFFF"/>
                          </a:solidFill>
                          <a:effectLst/>
                          <a:latin typeface="Times New Roman" panose="02020603050405020304" pitchFamily="18" charset="0"/>
                        </a:rPr>
                        <a:t>Ввод в эксплуатацию за 2017 г.</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ru-RU"/>
                    </a:p>
                  </a:txBody>
                  <a:tcPr/>
                </a:tc>
              </a:tr>
              <a:tr h="464642">
                <a:tc vMerge="1">
                  <a:txBody>
                    <a:bodyPr/>
                    <a:lstStyle/>
                    <a:p>
                      <a:endParaRPr lang="ru-RU"/>
                    </a:p>
                  </a:txBody>
                  <a:tcPr/>
                </a:tc>
                <a:tc vMerge="1">
                  <a:txBody>
                    <a:bodyPr/>
                    <a:lstStyle/>
                    <a:p>
                      <a:endParaRPr lang="ru-RU"/>
                    </a:p>
                  </a:txBody>
                  <a:tcPr/>
                </a:tc>
                <a:tc>
                  <a:txBody>
                    <a:bodyPr/>
                    <a:lstStyle/>
                    <a:p>
                      <a:pPr algn="ctr" fontAlgn="ctr"/>
                      <a:r>
                        <a:rPr lang="ru-RU" sz="1000" b="1" i="0" u="none" strike="noStrike">
                          <a:solidFill>
                            <a:srgbClr val="FFFFFF"/>
                          </a:solidFill>
                          <a:effectLst/>
                          <a:latin typeface="Times New Roman" panose="02020603050405020304" pitchFamily="18" charset="0"/>
                        </a:rPr>
                        <a:t>МВА</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a:txBody>
                    <a:bodyPr/>
                    <a:lstStyle/>
                    <a:p>
                      <a:pPr algn="ctr" fontAlgn="ctr"/>
                      <a:r>
                        <a:rPr lang="ru-RU" sz="1000" b="1" i="0" u="none" strike="noStrike">
                          <a:solidFill>
                            <a:srgbClr val="FFFFFF"/>
                          </a:solidFill>
                          <a:effectLst/>
                          <a:latin typeface="Times New Roman" panose="02020603050405020304" pitchFamily="18" charset="0"/>
                        </a:rPr>
                        <a:t>км</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r>
              <a:tr h="353683">
                <a:tc gridSpan="2">
                  <a:txBody>
                    <a:bodyPr/>
                    <a:lstStyle/>
                    <a:p>
                      <a:pPr algn="ctr" fontAlgn="ctr"/>
                      <a:r>
                        <a:rPr lang="ru-RU" sz="1000" b="1" i="0" u="none" strike="noStrike">
                          <a:solidFill>
                            <a:srgbClr val="000000"/>
                          </a:solidFill>
                          <a:effectLst/>
                          <a:latin typeface="Times New Roman" panose="02020603050405020304" pitchFamily="18" charset="0"/>
                        </a:rPr>
                        <a:t>ИТОГО ПАО "МРСК Юга"</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FF"/>
                    </a:solidFill>
                  </a:tcPr>
                </a:tc>
                <a:tc hMerge="1">
                  <a:txBody>
                    <a:bodyPr/>
                    <a:lstStyle/>
                    <a:p>
                      <a:endParaRPr lang="ru-RU"/>
                    </a:p>
                  </a:txBody>
                  <a:tcPr/>
                </a:tc>
                <a:tc>
                  <a:txBody>
                    <a:bodyPr/>
                    <a:lstStyle/>
                    <a:p>
                      <a:pPr algn="ctr" fontAlgn="ctr"/>
                      <a:r>
                        <a:rPr lang="ru-RU" sz="1000" b="1" i="0" u="none" strike="noStrike">
                          <a:solidFill>
                            <a:srgbClr val="000000"/>
                          </a:solidFill>
                          <a:effectLst/>
                          <a:latin typeface="Times New Roman" panose="02020603050405020304" pitchFamily="18" charset="0"/>
                        </a:rPr>
                        <a:t>    267.745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FF"/>
                    </a:solidFill>
                  </a:tcPr>
                </a:tc>
                <a:tc>
                  <a:txBody>
                    <a:bodyPr/>
                    <a:lstStyle/>
                    <a:p>
                      <a:pPr algn="ctr" fontAlgn="ctr"/>
                      <a:r>
                        <a:rPr lang="ru-RU" sz="1000" b="1" i="0" u="none" strike="noStrike">
                          <a:solidFill>
                            <a:srgbClr val="000000"/>
                          </a:solidFill>
                          <a:effectLst/>
                          <a:latin typeface="Times New Roman" panose="02020603050405020304" pitchFamily="18" charset="0"/>
                        </a:rPr>
                        <a:t>    464.178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FF"/>
                    </a:solidFill>
                  </a:tcPr>
                </a:tc>
              </a:tr>
              <a:tr h="339814">
                <a:tc gridSpan="2">
                  <a:txBody>
                    <a:bodyPr/>
                    <a:lstStyle/>
                    <a:p>
                      <a:pPr algn="ctr" fontAlgn="ctr"/>
                      <a:r>
                        <a:rPr lang="ru-RU" sz="900" b="1" i="0" u="none" strike="noStrike">
                          <a:solidFill>
                            <a:srgbClr val="FFFFFF"/>
                          </a:solidFill>
                          <a:effectLst/>
                          <a:latin typeface="Times New Roman" panose="02020603050405020304" pitchFamily="18" charset="0"/>
                        </a:rPr>
                        <a:t>АСТРАХАНЬЭНЕРГО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900" b="1" i="0" u="none" strike="noStrike">
                          <a:solidFill>
                            <a:srgbClr val="FFFFFF"/>
                          </a:solidFill>
                          <a:effectLst/>
                          <a:latin typeface="Times New Roman" panose="02020603050405020304" pitchFamily="18" charset="0"/>
                        </a:rPr>
                        <a:t>         22.724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900" b="1" i="0" u="none" strike="noStrike">
                          <a:solidFill>
                            <a:srgbClr val="FFFFFF"/>
                          </a:solidFill>
                          <a:effectLst/>
                          <a:latin typeface="Times New Roman" panose="02020603050405020304" pitchFamily="18" charset="0"/>
                        </a:rPr>
                        <a:t>       129.749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180309">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КТП-441 ф.17 ПС Вольное, с заменой силового трансформатора ТМ-25/10/0,4.</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700432">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РП 6-10/0,4 кВ, ПС 35-110 кВ (Реконструкция трансформаторных подстанций 10-6/0,4 кВ, с заменой силовых трансформаторов 6/10 кВ районов электрических сетей филиала ПАО «МРСК Юга»-«Астраханьэнерго» (ТП-796 ф.13 ПС Первомайская, ТП-885 ф.40 ПС Резиновая, ТП-30 ф.624 ПС Городская, ТП-348 ф.416 ПС Лесная-Новая, КТП-208 ф.3 ПС Оранжерейная, ЗТП-88 ВЛ-1 РП Сельхозтехника, ТП-355 ф.33 ПС Окрасочная, ТП-263 ф.16 ПС Трусовская))</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7058">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ВЛ-6 кВ от опоры № 42 ВЛ-6 кВ, ф. 9 ПС 110/6 кВ Джелга для электроснабжения производственной базы по ул. Величко, 6, г. Ахтубинск, Ахтубинский р-н, Астраханская область (ориентировочная протяженность ЛЭП - 1.25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1.191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7058">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2КЛ-10 кВ от РУ-10 кВ РП-53, ф. 115, 120 ПС 110/10-6 кВ Царевская для электроснабжения многофункционального комплекса по ул. Костина/ ул. Ярославская/ ул. Грибоедова/ ул. Наб. Приволжского Затона, д. 1/ 1/ 1/ 2, Кировский р-н, г. Астрахань. (ориентировочная протяженность ЛЭП - 1.181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2.370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7058">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ЛЭП-10 кВ и установка 2КТП-10/0,4 кВ для электроснабжения Центра водных и гребных видов спорта, расположенного в 100 м западнее п. Эрле, Яксатовская зона рекреации, Приволжский район, Астраханская область. (ориентировочная протяженность ЛЭП - 18.58 км; трансформаторная мощность - 2.5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2.500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18.576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683">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ЛЭП-6 кВ для электроснабжения гастроном «Михайловский» по пл. Покровская /ул.М.Максаковой/ул. Полякова,3/8/14 Ж, Ленинский р-н, г. Астрахань. (ориентировочная протяженность ЛЭП - 0.06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7058">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КЛ-6 кВ от РУ-6 кВ ПС 35/6 кВ Стекловолокно и установка линейной ячейки 6 кВ на ПС 35/6 кВ Стекловолокно для электроснабжения пристроя к учебному корпусу № 1 АГУ по ул. Татищева, д. 20а, Ленинский р-н, г. Астрахань (ориентировочная протяженность ЛЭП - 1.2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0.672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7058">
                <a:tc>
                  <a:txBody>
                    <a:bodyPr/>
                    <a:lstStyle/>
                    <a:p>
                      <a:pPr algn="ctr" fontAlgn="ctr"/>
                      <a:r>
                        <a:rPr lang="ru-RU" sz="800" b="0" i="0" u="none" strike="noStrike">
                          <a:solidFill>
                            <a:srgbClr val="000000"/>
                          </a:solidFill>
                          <a:effectLst/>
                          <a:latin typeface="Times New Roman" panose="02020603050405020304" pitchFamily="18" charset="0"/>
                        </a:rPr>
                        <a:t>АЭ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ЛЭП-0.4 кВ от  КТП-10/0,4 кВ, ф. 10 ПС 110/10 Табола для обеспечения электроснабжением участков с инженерной инфраструктурой в Камызякском р-не, Астраханская обл. (ориентировочная протяженность ЛЭП - 2.22 км; трансформаторная мощность - 0.63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2.211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4457535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29</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77385"/>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29</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911047130"/>
              </p:ext>
            </p:extLst>
          </p:nvPr>
        </p:nvGraphicFramePr>
        <p:xfrm>
          <a:off x="323528" y="582367"/>
          <a:ext cx="8586812" cy="5594594"/>
        </p:xfrm>
        <a:graphic>
          <a:graphicData uri="http://schemas.openxmlformats.org/drawingml/2006/table">
            <a:tbl>
              <a:tblPr/>
              <a:tblGrid>
                <a:gridCol w="903773"/>
                <a:gridCol w="6172865"/>
                <a:gridCol w="740510"/>
                <a:gridCol w="769664"/>
              </a:tblGrid>
              <a:tr h="477741">
                <a:tc>
                  <a:txBody>
                    <a:bodyPr/>
                    <a:lstStyle/>
                    <a:p>
                      <a:pPr algn="ctr" fontAlgn="ctr"/>
                      <a:r>
                        <a:rPr lang="ru-RU" sz="700" b="0" i="0" u="none" strike="noStrike" dirty="0">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КЛ-6 кВ и установка 2КТП-6/0,4 кВ, ф. 609, ф. 628 ПС 110/10-6 кВ Северная для электроснабжения ООО «Травматологический центр «ЛОКОХЕЛП», пл. Покровская, д. 1/ ул. Анри Барбюса, д. 15, Ленинский р-н, г. Астрахань. (ориентировочная протяженность ЛЭП - 0.52 км; трансформаторная мощность - 1.26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1.260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0.464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77741">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Установка 2КТП-10/0,4 кВ и строительство КЛ-10 кВ, ф. 55, 50 ПС 110/10 кВ Кири-Кили для электроснабжения многоквартирных жилых домов по ул. Энергетическая, д. 37, д. 39, Ленинский р-н, г. Астрахань. (ориентировочная протяженность ЛЭП - 1.1 км; трансформаторная мощность - 2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2.000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1.060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34891">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dirty="0">
                          <a:solidFill>
                            <a:srgbClr val="000000"/>
                          </a:solidFill>
                          <a:effectLst/>
                          <a:latin typeface="Times New Roman" panose="02020603050405020304" pitchFamily="18" charset="0"/>
                        </a:rPr>
                        <a:t>Строительство КЛ-6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установка КРУН-6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 17) и установка 2КТП-6/0,4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 1579), ф. 609 ПС 110/10-6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Городская, ф. 203 ПС 110/35/6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Трикотажная для электроснабжения 192-х квартирного жилого дома по ул. С. Перовской/ул. </a:t>
                      </a:r>
                      <a:r>
                        <a:rPr lang="ru-RU" sz="700" b="0" i="0" u="none" strike="noStrike" dirty="0" err="1">
                          <a:solidFill>
                            <a:srgbClr val="000000"/>
                          </a:solidFill>
                          <a:effectLst/>
                          <a:latin typeface="Times New Roman" panose="02020603050405020304" pitchFamily="18" charset="0"/>
                        </a:rPr>
                        <a:t>Нововосточная</a:t>
                      </a:r>
                      <a:r>
                        <a:rPr lang="ru-RU" sz="700" b="0" i="0" u="none" strike="noStrike" dirty="0">
                          <a:solidFill>
                            <a:srgbClr val="000000"/>
                          </a:solidFill>
                          <a:effectLst/>
                          <a:latin typeface="Times New Roman" panose="02020603050405020304" pitchFamily="18" charset="0"/>
                        </a:rPr>
                        <a:t>, Кировский р-н, г. Астрахань (ориентировочная протяженность ЛЭП - 1.68 км; трансформаторная мощность - 1.26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1.260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1.355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77741">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ВЛ-10 кВ и установка КТП-10/0,4 кВ, ф. 19 ПС 220/110/10 кВ Харабали для электроснабжения детского сада по ул. Электрическая, д. 39 «б», г. Харабали, Харабалинский район, Астраханская обл. (ориентировочная протяженность ЛЭП - 0.1 км; трансформаторная мощность - 0.4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0.400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0.110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1.746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5.992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4.823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68.393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Вынос  ЛЭП 10кВ  ТП 916-ТП 967 (ф.50 ПС Кири-Кили) из границ   земельного участка по ул. Энергетическая, 3, Ленинский р-н, г. Астрахань</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0.335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Переустройство участков ВЛ для снятия ограничений на использование земельного участка в п. Волжский Наримановского района Астраханской области (ВЛ-6 кВ ф. 20 ПС Вододелитель)</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0.216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Переустройство участков ВЛ для снятия ограничений на использование земельного участка в п. Волжский Наримановского района Астраханской области (ВЛ-6 кВ ф. 29 ПС Вододелитель)</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0.150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77741">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ВЛ 0,4 кВ в селах: Зеленый остров, Сорочье, Казенный Бугор, Коровье, Менешау, Блиново Астраханской области (от КТП фидеров 14, 27 ПС Володаровка, фидер 7 ПС Мултаново) (ориентировочная протяженность ЛЭП - 16.7 км)</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0.410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13.447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Вынос ВЛ- 0,4кВ от ТП 291 (ф 313 ПС  Трикотажная) из границ проведения работ по реконструкции административного здания по ул. Ангарская, 28 Ленинский район, г.Астрахань</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0.335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ГКТП - 47, ВЛ 0,4 кВ ГКТП - 47, ВЛ 6 кВ ф. 23 ПС Ахтуба в г. Ахтубинск Астраханской области (ориентировочная протяженность ЛЭП - 1.13 км; трансформаторная мощность - 0.25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0.250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1.135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Перевод распределительных электрических сетей 6 кВ г. Астрахани на напряжение 10 кВ на ПС Кировская (Юбилейная) ( 4 и 5 пусковой комплекс) (ориентировочная протяженность ЛЭП - 10.89 км; трансформаторная мощность - 6 МВА)</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6.000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11.576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0589">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Установка КТПН-10/0,4 кВ взамен существующей КТП-386 с заменой воздушного ввода на КЛ-10 кВ ф.9 ПС 110/10 кВ Фунтово по ул. Северная, д.2, с. Фунтово, Приволжский район, Астраханская область</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0.630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0.019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63438">
                <a:tc>
                  <a:txBody>
                    <a:bodyPr/>
                    <a:lstStyle/>
                    <a:p>
                      <a:pPr algn="ctr" fontAlgn="ctr"/>
                      <a:r>
                        <a:rPr lang="ru-RU" sz="700" b="0" i="0" u="none" strike="noStrike">
                          <a:solidFill>
                            <a:srgbClr val="000000"/>
                          </a:solidFill>
                          <a:effectLst/>
                          <a:latin typeface="Times New Roman" panose="02020603050405020304" pitchFamily="18" charset="0"/>
                        </a:rPr>
                        <a:t>АЭ</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Бесхозные сети</a:t>
                      </a:r>
                    </a:p>
                  </a:txBody>
                  <a:tcPr marL="132007" marR="4889" marT="488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0.160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dirty="0">
                          <a:solidFill>
                            <a:srgbClr val="000000"/>
                          </a:solidFill>
                          <a:effectLst/>
                          <a:latin typeface="Times New Roman" panose="02020603050405020304" pitchFamily="18" charset="0"/>
                        </a:rPr>
                        <a:t>             0.080   </a:t>
                      </a:r>
                    </a:p>
                  </a:txBody>
                  <a:tcPr marL="4889" marR="4889" marT="488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668462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3</a:t>
            </a:r>
          </a:p>
        </p:txBody>
      </p:sp>
      <p:graphicFrame>
        <p:nvGraphicFramePr>
          <p:cNvPr id="10" name="Таблица 9"/>
          <p:cNvGraphicFramePr>
            <a:graphicFrameLocks noGrp="1"/>
          </p:cNvGraphicFramePr>
          <p:nvPr>
            <p:extLst>
              <p:ext uri="{D42A27DB-BD31-4B8C-83A1-F6EECF244321}">
                <p14:modId xmlns:p14="http://schemas.microsoft.com/office/powerpoint/2010/main" val="663284271"/>
              </p:ext>
            </p:extLst>
          </p:nvPr>
        </p:nvGraphicFramePr>
        <p:xfrm>
          <a:off x="629491" y="980728"/>
          <a:ext cx="8061325" cy="4679950"/>
        </p:xfrm>
        <a:graphic>
          <a:graphicData uri="http://schemas.openxmlformats.org/drawingml/2006/table">
            <a:tbl>
              <a:tblPr/>
              <a:tblGrid>
                <a:gridCol w="812988">
                  <a:extLst>
                    <a:ext uri="{9D8B030D-6E8A-4147-A177-3AD203B41FA5}">
                      <a16:colId xmlns:a16="http://schemas.microsoft.com/office/drawing/2014/main" xmlns="" val="20000"/>
                    </a:ext>
                  </a:extLst>
                </a:gridCol>
                <a:gridCol w="7248337">
                  <a:extLst>
                    <a:ext uri="{9D8B030D-6E8A-4147-A177-3AD203B41FA5}">
                      <a16:colId xmlns:a16="http://schemas.microsoft.com/office/drawing/2014/main" xmlns="" val="20001"/>
                    </a:ext>
                  </a:extLst>
                </a:gridCol>
              </a:tblGrid>
              <a:tr h="819074">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20.01.2017</a:t>
                      </a:r>
                      <a:r>
                        <a:rPr lang="ru-RU" sz="1000" b="1" dirty="0" smtClean="0">
                          <a:effectLst/>
                        </a:rPr>
                        <a:t/>
                      </a:r>
                      <a:br>
                        <a:rPr lang="ru-RU" sz="1000" b="1" dirty="0" smtClean="0">
                          <a:effectLst/>
                        </a:rPr>
                      </a:b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ПАО «МРСК Юга» – гарантирующий поставщик электроэнергии в Элисте </a:t>
                      </a:r>
                    </a:p>
                    <a:p>
                      <a:pPr algn="just"/>
                      <a:r>
                        <a:rPr lang="ru-RU" sz="900" b="1" dirty="0" smtClean="0">
                          <a:effectLst/>
                        </a:rPr>
                        <a:t>Как сообщалось ранее, в соответствии с приказом Минэнерго России от 23.12.2016 года № 1400 с 1 января гарантирующим поставщиком электроэнергии на территории города Элисты, за исключением зоны деятельности АО «</a:t>
                      </a:r>
                      <a:r>
                        <a:rPr lang="ru-RU" sz="900" b="1" dirty="0" err="1" smtClean="0">
                          <a:effectLst/>
                        </a:rPr>
                        <a:t>Калмэнергосбыт</a:t>
                      </a:r>
                      <a:r>
                        <a:rPr lang="ru-RU" sz="900" b="1" dirty="0" smtClean="0">
                          <a:effectLst/>
                        </a:rPr>
                        <a:t>», является ПАО «МРСК Юга» (входит в группу компаний «Россети»).</a:t>
                      </a:r>
                    </a:p>
                    <a:p>
                      <a:pPr algn="just"/>
                      <a:endParaRPr lang="ru-RU" sz="900" b="1" dirty="0" smtClean="0">
                        <a:effectLst/>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1132832">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13.02.2017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МРСК Юга завершила второй этап реконструкции подстанции «ТДН», питающей стадион «Волгоград-Арена» для ЧМ-2018 </a:t>
                      </a:r>
                    </a:p>
                    <a:p>
                      <a:pPr algn="just"/>
                      <a:r>
                        <a:rPr lang="ru-RU" sz="900" b="1" dirty="0" smtClean="0">
                          <a:effectLst/>
                        </a:rPr>
                        <a:t>В волгоградском филиале ПАО «МРСК Юга» (входит в группу компаний «Россети») введен в работу второй этап реконструкции ПС «ТДН», а это значит, что работы по модернизации электроподстанции выходят на финишную прямую. Этот </a:t>
                      </a:r>
                      <a:r>
                        <a:rPr lang="ru-RU" sz="900" b="1" dirty="0" err="1" smtClean="0">
                          <a:effectLst/>
                        </a:rPr>
                        <a:t>энергообъект</a:t>
                      </a:r>
                      <a:r>
                        <a:rPr lang="ru-RU" sz="900" b="1" dirty="0" smtClean="0">
                          <a:effectLst/>
                        </a:rPr>
                        <a:t> предназначен для электроснабжения главной волгоградской площадки чемпионата мира по футболу 2018 года – стадиона «Волгоград Арена» вместимостью 45 тыс. зрительских мест, и прилегающей инфраструктуры</a:t>
                      </a:r>
                    </a:p>
                    <a:p>
                      <a:pPr algn="just"/>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819074">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05.04.2017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l"/>
                      <a:r>
                        <a:rPr lang="ru-RU" sz="1000" b="1" u="sng" dirty="0" smtClean="0">
                          <a:solidFill>
                            <a:schemeClr val="accent1">
                              <a:lumMod val="50000"/>
                            </a:schemeClr>
                          </a:solidFill>
                          <a:effectLst/>
                        </a:rPr>
                        <a:t>Два подразделения МРСК Юга признаны лучшими в Группе компаний «Россети» </a:t>
                      </a:r>
                    </a:p>
                    <a:p>
                      <a:pPr algn="just"/>
                      <a:r>
                        <a:rPr lang="ru-RU" sz="900" b="1" dirty="0" smtClean="0">
                          <a:effectLst/>
                        </a:rPr>
                        <a:t>Два подразделения ПАО «МРСК Юга» (входит в группу компаний «Россети») - Департамент корпоративного управления и взаимодействия с акционерами и Отдел антикоррупционных </a:t>
                      </a:r>
                      <a:r>
                        <a:rPr lang="ru-RU" sz="900" b="1" dirty="0" err="1" smtClean="0">
                          <a:effectLst/>
                        </a:rPr>
                        <a:t>комплаенс</a:t>
                      </a:r>
                      <a:r>
                        <a:rPr lang="ru-RU" sz="900" b="1" dirty="0" smtClean="0">
                          <a:effectLst/>
                        </a:rPr>
                        <a:t> процедур (АКП) Департамента безопасности признаны лучшими в конкурсе структурных подразделений Группы компаний «Россети» по итогам 2016 года</a:t>
                      </a:r>
                    </a:p>
                    <a:p>
                      <a:pPr algn="l"/>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95448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15.05.2017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l"/>
                      <a:r>
                        <a:rPr lang="ru-RU" sz="1000" b="1" u="sng" dirty="0" smtClean="0">
                          <a:solidFill>
                            <a:schemeClr val="accent1">
                              <a:lumMod val="50000"/>
                            </a:schemeClr>
                          </a:solidFill>
                          <a:effectLst/>
                        </a:rPr>
                        <a:t>МРСК Юга и ЮРГПУ (НПИ) им. Платова договорились о создании базовой кафедры подготовки «инженеров будущего» </a:t>
                      </a:r>
                    </a:p>
                    <a:p>
                      <a:pPr algn="just"/>
                      <a:r>
                        <a:rPr lang="ru-RU" sz="900" b="1" dirty="0" smtClean="0">
                          <a:effectLst/>
                        </a:rPr>
                        <a:t>Руководство ПАО «МРСК Юга» (входит в группу компаний «Россети») и Южно-Российского Государственного политехнического университета (НПИ) им. Платова договорились о создании базовой кафедры подготовки рабочих кадров для предприятия. Такое решение стало главным итогом Круглого стола «Опережающая подготовка инженерных кадров для энергетики Юга России». </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95448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24.05.2017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Глава «Россети» Олег Бударгин и губернатор Астраханской области Александр </a:t>
                      </a:r>
                      <a:r>
                        <a:rPr lang="ru-RU" sz="1000" b="1" u="sng" dirty="0" err="1" smtClean="0">
                          <a:solidFill>
                            <a:schemeClr val="accent1">
                              <a:lumMod val="50000"/>
                            </a:schemeClr>
                          </a:solidFill>
                          <a:effectLst/>
                        </a:rPr>
                        <a:t>Жилкин</a:t>
                      </a:r>
                      <a:r>
                        <a:rPr lang="ru-RU" sz="1000" b="1" u="sng" dirty="0" smtClean="0">
                          <a:solidFill>
                            <a:schemeClr val="accent1">
                              <a:lumMod val="50000"/>
                            </a:schemeClr>
                          </a:solidFill>
                          <a:effectLst/>
                        </a:rPr>
                        <a:t> подписали соглашение о сотрудничестве </a:t>
                      </a:r>
                    </a:p>
                    <a:p>
                      <a:pPr algn="just"/>
                      <a:r>
                        <a:rPr lang="ru-RU" sz="900" b="1" dirty="0" smtClean="0">
                          <a:effectLst/>
                        </a:rPr>
                        <a:t>Генеральный директор компании «Россети» Олег Бударгин в ходе рабочей поездки в Астрахань провел встречу с губернатором Астраханской области Александром </a:t>
                      </a:r>
                      <a:r>
                        <a:rPr lang="ru-RU" sz="900" b="1" dirty="0" err="1" smtClean="0">
                          <a:effectLst/>
                        </a:rPr>
                        <a:t>Жилкиным</a:t>
                      </a:r>
                      <a:r>
                        <a:rPr lang="ru-RU" sz="900" b="1" dirty="0" smtClean="0">
                          <a:effectLst/>
                        </a:rPr>
                        <a:t>, на которой были подведены итоги исполнения заключенного ранее соглашения, отмечено, что все его пункты выполнены, и подписано новое пятилетнее соглашение о сотрудничестве в сфере развития энергетического комплекса региона.</a:t>
                      </a: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561936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30</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34803"/>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30</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0178657"/>
              </p:ext>
            </p:extLst>
          </p:nvPr>
        </p:nvGraphicFramePr>
        <p:xfrm>
          <a:off x="395537" y="510364"/>
          <a:ext cx="8424936" cy="5666598"/>
        </p:xfrm>
        <a:graphic>
          <a:graphicData uri="http://schemas.openxmlformats.org/drawingml/2006/table">
            <a:tbl>
              <a:tblPr/>
              <a:tblGrid>
                <a:gridCol w="886735"/>
                <a:gridCol w="6056496"/>
                <a:gridCol w="726550"/>
                <a:gridCol w="755155"/>
              </a:tblGrid>
              <a:tr h="332531">
                <a:tc gridSpan="2">
                  <a:txBody>
                    <a:bodyPr/>
                    <a:lstStyle/>
                    <a:p>
                      <a:pPr algn="ctr" fontAlgn="ctr"/>
                      <a:r>
                        <a:rPr lang="ru-RU" sz="900" b="1" i="0" u="none" strike="noStrike" dirty="0">
                          <a:solidFill>
                            <a:srgbClr val="FFFFFF"/>
                          </a:solidFill>
                          <a:effectLst/>
                          <a:latin typeface="Times New Roman" panose="02020603050405020304" pitchFamily="18" charset="0"/>
                        </a:rPr>
                        <a:t>ВОЛГОГРАДЭНЕРГО</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900" b="1" i="0" u="none" strike="noStrike">
                          <a:solidFill>
                            <a:srgbClr val="FFFFFF"/>
                          </a:solidFill>
                          <a:effectLst/>
                          <a:latin typeface="Times New Roman" panose="02020603050405020304" pitchFamily="18" charset="0"/>
                        </a:rPr>
                        <a:t>         55.887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900" b="1" i="0" u="none" strike="noStrike">
                          <a:solidFill>
                            <a:srgbClr val="FFFFFF"/>
                          </a:solidFill>
                          <a:effectLst/>
                          <a:latin typeface="Times New Roman" panose="02020603050405020304" pitchFamily="18" charset="0"/>
                        </a:rPr>
                        <a:t>          28.856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4610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ПС 110/35/6 кВ "ТДН" с заменой трансформаторов Т-1 и Т-2 ПО "Правобережные электрические сети" (ориентировочная протяженность ЛЭП - 0.91 км; с увеличением трансформаторной мощности на 10 МВА до 75 МВА)</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50.000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0.910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85421">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Переустройство подходов ВЛ-110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 657 и № 658 к ПС 110/10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Новоаннинская</a:t>
                      </a:r>
                      <a:r>
                        <a:rPr lang="ru-RU" sz="800" b="0" i="0" u="none" strike="noStrike" dirty="0">
                          <a:solidFill>
                            <a:srgbClr val="000000"/>
                          </a:solidFill>
                          <a:effectLst/>
                          <a:latin typeface="Times New Roman" panose="02020603050405020304" pitchFamily="18" charset="0"/>
                        </a:rPr>
                        <a:t>» ПО «Урюпинские электрические сети» филиала ПАО «МРСК Юга»-«Волгоградэнерго» для создания технической возможности подключения проектируемой </a:t>
                      </a:r>
                      <a:br>
                        <a:rPr lang="ru-RU" sz="800" b="0" i="0" u="none" strike="noStrike" dirty="0">
                          <a:solidFill>
                            <a:srgbClr val="000000"/>
                          </a:solidFill>
                          <a:effectLst/>
                          <a:latin typeface="Times New Roman" panose="02020603050405020304" pitchFamily="18" charset="0"/>
                        </a:rPr>
                      </a:br>
                      <a:r>
                        <a:rPr lang="ru-RU" sz="800" b="0" i="0" u="none" strike="noStrike" dirty="0">
                          <a:solidFill>
                            <a:srgbClr val="000000"/>
                          </a:solidFill>
                          <a:effectLst/>
                          <a:latin typeface="Times New Roman" panose="02020603050405020304" pitchFamily="18" charset="0"/>
                        </a:rPr>
                        <a:t>ПС 110/10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Каргилл</a:t>
                      </a:r>
                      <a:r>
                        <a:rPr lang="ru-RU" sz="800" b="0" i="0" u="none" strike="noStrike" dirty="0">
                          <a:solidFill>
                            <a:srgbClr val="000000"/>
                          </a:solidFill>
                          <a:effectLst/>
                          <a:latin typeface="Times New Roman" panose="02020603050405020304" pitchFamily="18" charset="0"/>
                        </a:rPr>
                        <a:t> Новоаннинский»</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0.222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610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0.450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4.104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576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ВЛ-10 кВ отпайкой от ВЛ-10 кВ №23 ПС 220/110/10 кВ «Сатаровская» для электроснабжения КТП 10/0,4 кВ и электрооборудования общежития, расположенных в Волгоградской области, Алексеевский район, х. Шарашенский, № 323, Алексеевский РЭС» (34-2-16-00250659) (ориентировочная протяженность ЛЭП - 0.426 км)</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0.426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85421">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двух КЛ-6 кВ от вновь устанавливаемых линейных ячеек 6 кВ ПС 110/6 кВ «Аэропорт» для электроснабжения локальных очистных сооружений, расположенных в Волгоградской области, Городищенский район, Новонадеждинское сельское поселение, Городищенский РЭС» (34-2-15-00241017) (ориентировочная протяженность ЛЭП - 0.3 км)</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0.635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85421">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двух КЛ-0,4 кВ от разных секций шин 0,4 кВ ТП-1286 по ВЛ-6 кВ №7 ПС 110/6 кВ «Вилейская» и ВЛ-6 кВ №13 ПС 110/6 кВ «Сибирь-Гора» для электроснабжения многоквартирного жилого дома, расположенного в Волгоградской области, г. Волгоград, на пересечении ул. Хоперской и ул. Селенгинской, Городской РЭС» (34-2-15-00235827) (ориентировочная протяженность ЛЭП - 0.2 км)</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0.470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610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0.671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21.752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576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ВЛ-0,4 кВ №2 от ТП №2416/250 кВА по ВЛ-10 кВ №4 ПС 110/10 кВ "Глазуновская", расположенной в Волгоградской области, Кумылженский район, станица Глазуновская, Кумылженский РЭС (для технологического присоединения)</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0.239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576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КЛ-10 кВ от яч. 10 кВ №8 до оп. №1 ВЛ-10 кВ №8 ПС 110/35/10 кВ «Суровикино», расположенной в Волгоградской области, Суровикинский район, г. Суровикино, Суровикинский РЭС, (для технологического присоединения)» (34201-14-00171413-7) (ориентировочная протяженность ЛЭП - 0.08 км)</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0.098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610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-16/25 кВА по ВЛ-10 кВ №17 ПС 220/110/35/10 кВ «Палласовка», расположенного в Волгоградской области, Палласовского района, х. Новая Иванцовка, Палласовский РЭС</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6103">
                <a:tc>
                  <a:txBody>
                    <a:bodyPr/>
                    <a:lstStyle/>
                    <a:p>
                      <a:pPr algn="ctr" fontAlgn="ctr"/>
                      <a:r>
                        <a:rPr lang="ru-RU" sz="800" b="0" i="0" u="none" strike="noStrike">
                          <a:solidFill>
                            <a:srgbClr val="000000"/>
                          </a:solidFill>
                          <a:effectLst/>
                          <a:latin typeface="Times New Roman" panose="02020603050405020304" pitchFamily="18" charset="0"/>
                        </a:rPr>
                        <a:t>ВЭ</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-275/25 кВА по ВЛ-10 кВ №12 ПС 110/35/10 кВ «Эльтон», расположенного в Волгоградской области, Палласовского района, х. Приозерный, Палласовский РЭС</a:t>
                      </a:r>
                    </a:p>
                  </a:txBody>
                  <a:tcPr marL="140702" marR="5211" marT="52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     </a:t>
                      </a:r>
                    </a:p>
                  </a:txBody>
                  <a:tcPr marL="5211" marR="5211" marT="5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808246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31</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661025" y="260648"/>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31</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640872164"/>
              </p:ext>
            </p:extLst>
          </p:nvPr>
        </p:nvGraphicFramePr>
        <p:xfrm>
          <a:off x="323529" y="582368"/>
          <a:ext cx="8586811" cy="5594597"/>
        </p:xfrm>
        <a:graphic>
          <a:graphicData uri="http://schemas.openxmlformats.org/drawingml/2006/table">
            <a:tbl>
              <a:tblPr/>
              <a:tblGrid>
                <a:gridCol w="903772"/>
                <a:gridCol w="6172864"/>
                <a:gridCol w="740510"/>
                <a:gridCol w="769665"/>
              </a:tblGrid>
              <a:tr h="331003">
                <a:tc>
                  <a:txBody>
                    <a:bodyPr/>
                    <a:lstStyle/>
                    <a:p>
                      <a:pPr algn="ctr" fontAlgn="ctr"/>
                      <a:r>
                        <a:rPr lang="ru-RU" sz="700" b="0" i="0" u="none" strike="noStrike" dirty="0">
                          <a:solidFill>
                            <a:srgbClr val="000000"/>
                          </a:solidFill>
                          <a:effectLst/>
                          <a:latin typeface="Times New Roman" panose="02020603050405020304" pitchFamily="18" charset="0"/>
                        </a:rPr>
                        <a:t>ВЭ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dirty="0">
                          <a:solidFill>
                            <a:srgbClr val="000000"/>
                          </a:solidFill>
                          <a:effectLst/>
                          <a:latin typeface="Times New Roman" panose="02020603050405020304" pitchFamily="18" charset="0"/>
                        </a:rPr>
                        <a:t>Реконструкция ТП -447/25 </a:t>
                      </a:r>
                      <a:r>
                        <a:rPr lang="ru-RU" sz="700" b="0" i="0" u="none" strike="noStrike" dirty="0" err="1">
                          <a:solidFill>
                            <a:srgbClr val="000000"/>
                          </a:solidFill>
                          <a:effectLst/>
                          <a:latin typeface="Times New Roman" panose="02020603050405020304" pitchFamily="18" charset="0"/>
                        </a:rPr>
                        <a:t>кВА</a:t>
                      </a:r>
                      <a:r>
                        <a:rPr lang="ru-RU" sz="700" b="0" i="0" u="none" strike="noStrike" dirty="0">
                          <a:solidFill>
                            <a:srgbClr val="000000"/>
                          </a:solidFill>
                          <a:effectLst/>
                          <a:latin typeface="Times New Roman" panose="02020603050405020304" pitchFamily="18" charset="0"/>
                        </a:rPr>
                        <a:t> по ВЛ-10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№14 ПС 110/35/10 </a:t>
                      </a:r>
                      <a:r>
                        <a:rPr lang="ru-RU" sz="700" b="0" i="0" u="none" strike="noStrike" dirty="0" err="1">
                          <a:solidFill>
                            <a:srgbClr val="000000"/>
                          </a:solidFill>
                          <a:effectLst/>
                          <a:latin typeface="Times New Roman" panose="02020603050405020304" pitchFamily="18" charset="0"/>
                        </a:rPr>
                        <a:t>кВ</a:t>
                      </a:r>
                      <a:r>
                        <a:rPr lang="ru-RU" sz="700" b="0" i="0" u="none" strike="noStrike" dirty="0">
                          <a:solidFill>
                            <a:srgbClr val="000000"/>
                          </a:solidFill>
                          <a:effectLst/>
                          <a:latin typeface="Times New Roman" panose="02020603050405020304" pitchFamily="18" charset="0"/>
                        </a:rPr>
                        <a:t> «Эльтон», расположенного в Волгоградской области, </a:t>
                      </a:r>
                      <a:r>
                        <a:rPr lang="ru-RU" sz="700" b="0" i="0" u="none" strike="noStrike" dirty="0" err="1">
                          <a:solidFill>
                            <a:srgbClr val="000000"/>
                          </a:solidFill>
                          <a:effectLst/>
                          <a:latin typeface="Times New Roman" panose="02020603050405020304" pitchFamily="18" charset="0"/>
                        </a:rPr>
                        <a:t>Палласовского</a:t>
                      </a:r>
                      <a:r>
                        <a:rPr lang="ru-RU" sz="700" b="0" i="0" u="none" strike="noStrike" dirty="0">
                          <a:solidFill>
                            <a:srgbClr val="000000"/>
                          </a:solidFill>
                          <a:effectLst/>
                          <a:latin typeface="Times New Roman" panose="02020603050405020304" pitchFamily="18" charset="0"/>
                        </a:rPr>
                        <a:t> района, х. Морозов, </a:t>
                      </a:r>
                      <a:r>
                        <a:rPr lang="ru-RU" sz="700" b="0" i="0" u="none" strike="noStrike" dirty="0" err="1">
                          <a:solidFill>
                            <a:srgbClr val="000000"/>
                          </a:solidFill>
                          <a:effectLst/>
                          <a:latin typeface="Times New Roman" panose="02020603050405020304" pitchFamily="18" charset="0"/>
                        </a:rPr>
                        <a:t>Палласовский</a:t>
                      </a:r>
                      <a:r>
                        <a:rPr lang="ru-RU" sz="700" b="0" i="0" u="none" strike="noStrike" dirty="0">
                          <a:solidFill>
                            <a:srgbClr val="000000"/>
                          </a:solidFill>
                          <a:effectLst/>
                          <a:latin typeface="Times New Roman" panose="02020603050405020304" pitchFamily="18" charset="0"/>
                        </a:rPr>
                        <a:t> РЭС</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0.025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ВЭ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ТП -240/63 кВА по ВЛ-10 кВ №10 ПС 110/35/10 кВ «Эльтон», расположенного в Волгоградской области, Палласовского района, х. Паничкин, Палласовский РЭС</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0.063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93259">
                <a:tc>
                  <a:txBody>
                    <a:bodyPr/>
                    <a:lstStyle/>
                    <a:p>
                      <a:pPr algn="ctr" fontAlgn="ctr"/>
                      <a:r>
                        <a:rPr lang="ru-RU" sz="700" b="0" i="0" u="none" strike="noStrike">
                          <a:solidFill>
                            <a:srgbClr val="000000"/>
                          </a:solidFill>
                          <a:effectLst/>
                          <a:latin typeface="Times New Roman" panose="02020603050405020304" pitchFamily="18" charset="0"/>
                        </a:rPr>
                        <a:t>ВЭ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КТП-592/25 кВА  по  ВЛ-6 кВ №2 ПС 110/35/6 кВ «Ахтуба», расположенного в Волгоградской области, г. Волжский, п. Киляковка, Среднеахтубинский РЭС (для технологического присоединения)» (34102-14-00169005-1,  34000000003984/11602-12-00092351-1,34102-14-00170679-2,34102-14-00167849-2,34102-14-00171623-2).</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0.160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68746">
                <a:tc>
                  <a:txBody>
                    <a:bodyPr/>
                    <a:lstStyle/>
                    <a:p>
                      <a:pPr algn="ctr" fontAlgn="ctr"/>
                      <a:r>
                        <a:rPr lang="ru-RU" sz="700" b="0" i="0" u="none" strike="noStrike">
                          <a:solidFill>
                            <a:srgbClr val="000000"/>
                          </a:solidFill>
                          <a:effectLst/>
                          <a:latin typeface="Times New Roman" panose="02020603050405020304" pitchFamily="18" charset="0"/>
                        </a:rPr>
                        <a:t>ВЭ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ТП, РП 6-10/0,4 кВ, ПС 35-110 кВ</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4.430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18022">
                <a:tc gridSpan="2">
                  <a:txBody>
                    <a:bodyPr/>
                    <a:lstStyle/>
                    <a:p>
                      <a:pPr algn="ctr" fontAlgn="ctr"/>
                      <a:r>
                        <a:rPr lang="ru-RU" sz="800" b="1" i="0" u="none" strike="noStrike">
                          <a:solidFill>
                            <a:srgbClr val="FFFFFF"/>
                          </a:solidFill>
                          <a:effectLst/>
                          <a:latin typeface="Times New Roman" panose="02020603050405020304" pitchFamily="18" charset="0"/>
                        </a:rPr>
                        <a:t>КАЛМЭНЕРГО</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800" b="1" i="0" u="none" strike="noStrike">
                          <a:solidFill>
                            <a:srgbClr val="FFFFFF"/>
                          </a:solidFill>
                          <a:effectLst/>
                          <a:latin typeface="Times New Roman" panose="02020603050405020304" pitchFamily="18" charset="0"/>
                        </a:rPr>
                        <a:t>           1.382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800" b="1" i="0" u="none" strike="noStrike">
                          <a:solidFill>
                            <a:srgbClr val="FFFFFF"/>
                          </a:solidFill>
                          <a:effectLst/>
                          <a:latin typeface="Times New Roman" panose="02020603050405020304" pitchFamily="18" charset="0"/>
                        </a:rPr>
                        <a:t>          33.567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КЭ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0.132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16.590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КЭ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3.785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КЭ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распределительных сетей в п. Кетченеры с заменой провода ВЛ 0,4 кВ на СИП (ориентировочная протяженность ЛЭП - 16.093 км, трансформаторная мощность - 1.633 МВА)</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1.250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13.192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18022">
                <a:tc gridSpan="2">
                  <a:txBody>
                    <a:bodyPr/>
                    <a:lstStyle/>
                    <a:p>
                      <a:pPr algn="ctr" fontAlgn="ctr"/>
                      <a:r>
                        <a:rPr lang="ru-RU" sz="800" b="1" i="0" u="none" strike="noStrike">
                          <a:solidFill>
                            <a:srgbClr val="FFFFFF"/>
                          </a:solidFill>
                          <a:effectLst/>
                          <a:latin typeface="Times New Roman" panose="02020603050405020304" pitchFamily="18" charset="0"/>
                        </a:rPr>
                        <a:t>РОСТОВЭНЕРГО</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800" b="1" i="0" u="none" strike="noStrike">
                          <a:solidFill>
                            <a:srgbClr val="FFFFFF"/>
                          </a:solidFill>
                          <a:effectLst/>
                          <a:latin typeface="Times New Roman" panose="02020603050405020304" pitchFamily="18" charset="0"/>
                        </a:rPr>
                        <a:t>      187.752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800" b="1" i="0" u="none" strike="noStrike">
                          <a:solidFill>
                            <a:srgbClr val="FFFFFF"/>
                          </a:solidFill>
                          <a:effectLst/>
                          <a:latin typeface="Times New Roman" panose="02020603050405020304" pitchFamily="18" charset="0"/>
                        </a:rPr>
                        <a:t>       272.007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ПС 110/10 кВ АС10 с заменой трансформаторов на 2х40 МВА для обеспечения электроснабжения аэропорта "Южный", г. Ростов-на-Дону</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80.000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ПС 110/10кВ Спортивная с заходами ЛЭП 110кВ и реконструкцией прилегающей сети, г. Ростов-на-Дону  (ориентировочная протяженность ЛЭП - 0.48 км; трансформаторная мощность - 80 МВА)</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80.000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0.968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Техперевооружение ПС 110/6 кВ «Т-13» с установкой 2-х линейных ячеек, строительство РП 6 кВ, строительство КЛ 6 кВ (L=7,2 км), строительство ТП 6/0,4 кВ с трансформатором 400 кВА</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0.400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7.188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Реконструкция ПС Р-26 с установкой двух линейных ячеек и строительство КЛ-10 кВ для электроснабжения ООО "Зельгрос Иммобилиен" и ООО "ЮгТоргСервис"</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1.476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ВЛ-110 кВ для технологического присоединения ООО "Дон-Металл" в г. Каменск - Шахтинском, Ростовской области</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2.144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31003">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отпайки ВЛ 10 кВ от ВЛ 10 кВ №2 ПС 110/10 кВ «Самбек» до нового ТП 10/0,4 кВ Д/О «Металлург-5» в Неклиновском районе</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0.936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55515">
                <a:tc>
                  <a:txBody>
                    <a:bodyPr/>
                    <a:lstStyle/>
                    <a:p>
                      <a:pPr algn="ctr" fontAlgn="ctr"/>
                      <a:r>
                        <a:rPr lang="ru-RU" sz="700" b="0" i="0" u="none" strike="noStrike">
                          <a:solidFill>
                            <a:srgbClr val="000000"/>
                          </a:solidFill>
                          <a:effectLst/>
                          <a:latin typeface="Times New Roman" panose="02020603050405020304" pitchFamily="18" charset="0"/>
                        </a:rPr>
                        <a:t>РЭ</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700" b="0" i="0" u="none" strike="noStrike">
                          <a:solidFill>
                            <a:srgbClr val="000000"/>
                          </a:solidFill>
                          <a:effectLst/>
                          <a:latin typeface="Times New Roman" panose="02020603050405020304" pitchFamily="18" charset="0"/>
                        </a:rPr>
                        <a:t>Строительство 2 ТП-10/0,4 кВ, 2-х КЛ-10 кВ от ПС 110/10/10 кВ АС-15 и необходимое количество КЛ-0,4 кВ от 2 ТП-10/0,4 кВ до ВРУ-0,4 кВ №1, №2, №3, №4 и №5 для электроснабжения жилого комплекса "Ростовский Кемпинг" (этап 2 - Строительство  2 БКТП -10/0.4 кВ, 10-ти КЛ-0.4 кВ) (ориентировочная протяженность ЛЭП - 3.0 км; трансфррматорная   мощность- 2.5 МВА)</a:t>
                      </a:r>
                    </a:p>
                  </a:txBody>
                  <a:tcPr marL="136295" marR="5048" marT="50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a:solidFill>
                            <a:srgbClr val="000000"/>
                          </a:solidFill>
                          <a:effectLst/>
                          <a:latin typeface="Times New Roman" panose="02020603050405020304" pitchFamily="18" charset="0"/>
                        </a:rPr>
                        <a:t>            3.200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700" b="0" i="0" u="none" strike="noStrike" dirty="0">
                          <a:solidFill>
                            <a:srgbClr val="000000"/>
                          </a:solidFill>
                          <a:effectLst/>
                          <a:latin typeface="Times New Roman" panose="02020603050405020304" pitchFamily="18" charset="0"/>
                        </a:rPr>
                        <a:t>             1.440   </a:t>
                      </a:r>
                    </a:p>
                  </a:txBody>
                  <a:tcPr marL="5048" marR="5048" marT="50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42916614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32</a:t>
            </a:fld>
            <a:endParaRPr lang="en-US" dirty="0">
              <a:solidFill>
                <a:prstClr val="black">
                  <a:tint val="75000"/>
                </a:prstClr>
              </a:solidFill>
            </a:endParaRPr>
          </a:p>
        </p:txBody>
      </p:sp>
      <p:sp>
        <p:nvSpPr>
          <p:cNvPr id="4"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45794850"/>
              </p:ext>
            </p:extLst>
          </p:nvPr>
        </p:nvGraphicFramePr>
        <p:xfrm>
          <a:off x="323529" y="634746"/>
          <a:ext cx="8640958" cy="5542216"/>
        </p:xfrm>
        <a:graphic>
          <a:graphicData uri="http://schemas.openxmlformats.org/drawingml/2006/table">
            <a:tbl>
              <a:tblPr/>
              <a:tblGrid>
                <a:gridCol w="909472"/>
                <a:gridCol w="6211789"/>
                <a:gridCol w="745179"/>
                <a:gridCol w="774518"/>
              </a:tblGrid>
              <a:tr h="518091">
                <a:tc>
                  <a:txBody>
                    <a:bodyPr/>
                    <a:lstStyle/>
                    <a:p>
                      <a:pPr algn="ctr" fontAlgn="ctr"/>
                      <a:r>
                        <a:rPr lang="ru-RU" sz="800" b="0" i="0" u="none" strike="noStrike" dirty="0">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 ТП-10/0,4 кВ, 2-х КЛ-10 кВ от ПС 110/10/10 кВ АС-15 и необходимое количество КЛ-0,4 кВ от 2 ТП-10/0,4 кВ до ВРУ-0,4 кВ №1, №2, №3, №4 и №5 для электроснабжения жилого комплекса "Ростовский Кемпинг"(этап 1 - Строительство 2-х КЛ-10 кВ ) (ориентировочная протяженность ЛЭП - 7.5 км)</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11.780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8091">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«Строительство КЛ 10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от ПС 110/10/10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«Спортивная» для электроснабжения строительства «Строительство стадиона на 45000 зрительских мест в г. Ростов-на-Дону, в левобережной зоне» (ориентировочная протяженность ЛЭП - 1.2км)</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1.848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ЦРП-10 кВ и КЛ-10 кВ от ПС 110/10 кВ АС-10 до нового ЦРП для электроснабжения объектов инфраструктуры аэропорта Южный Хаб (ориентировочная протяженность ЛЭП - 56,09 км)</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56.094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8091">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 КЛ-10кВ от ПС 110/10кВ АС-10 для электроснабжения фабрики ООО "Марс" по производству кормов для домашних животных по адресу: РО, Аксайский район, в границах плана земель КСП им. Ленина, поле №134,28, кад. №61:02:0600002:1367</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1.820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 6 кВ от ПС Р-12 для подключения многофункционального торгового центра ООО "Стальсеть". Корректировка проекта</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1.500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 КЛ 10 кВ от ЦРП-10 кВ №3 ПС 110/10/10 кВ АС-10 для электроснабжения аэропортового комплекса "Южный", расположенного по адресу:РФ,РО, район Аксайский,п. Грушевский,балка Чеботарева</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1.703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ТП-10/0,4кВ и ВЛ-10кВ от ВЛ-10кВ №1408 для энергоснабжения объектов АО “Донэнерго”, расположенных по адресу: Ростовская область, Аксайский район, п. Рассвет</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0.079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участка ВЛ-10кВ от опоры №1/15 по ВЛ-10кВ №11 ПС 110/35/10кВ "Ремонтненская" для присоединения мясокомбината ИП Карпенко З.Н.</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0.080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77242">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линии 10 кВ от ТП-10/0,4 кВ Ника Моторс ПС Р-4 для электроснабжения ООО "Атлант-Юг"</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0.488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отпайки ВЛ-10кВ от ВЛ-10кВ №3 ПС "Носовская", строительство КТП-10/0,4 кВ на границе земельного участка заявителя ( МБОУ Носовская СОШ) РО,Неклиновский рэс, с.Носово,ул. Мира 39</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0.064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7667">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ВЛ-10кВ от линейного ответвления на ТП-10/0,4кВ №1/54 по ВЛ-10кВ №1 ПС «Чалтырь» до границ земельного участка заявителя. (ООО «Компания И.С.Т.»</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0.580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8091">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КЛ-6кВ от ЗРУ 6кВ РП-8 ПС 110/35/6 Т-1 до границы земельного участка заявителя,установка ячейки в ЗРУ 6кВ РП-8 ПС 110/35/6 Т-1(ФГКУ "Пограничное управление ФСБ РФ по РО) (ориентировочная протяженность ЛЭП - 1.0 км)</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0.958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858941">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 КЛ 10кВ от проектируемой ЦРП-10кВ ПС 110/10 кВ АС-10 для электроснабжения энергопринимающих устройств заявителя: "Строительство системы водоотведения аэропортного комплекса "Южный" и прилегающих населенных пунктов" этап 1.1 "Строительство сооружений питьевой воды аэропортового комплекса "Южный", по адресу: Ростовская область, Аксайский район, ст-ца Грушевская, на территории аэропортового комплекса" (ориентировочная протяженность ЛЭП - 0.65 км)</a:t>
                      </a:r>
                    </a:p>
                  </a:txBody>
                  <a:tcPr marL="144509" marR="5352" marT="53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0.820   </a:t>
                      </a:r>
                    </a:p>
                  </a:txBody>
                  <a:tcPr marL="5352" marR="5352" marT="5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sp>
        <p:nvSpPr>
          <p:cNvPr id="7"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32</a:t>
            </a:r>
            <a:endParaRPr lang="ru-RU" altLang="ru-RU" sz="1400" dirty="0">
              <a:solidFill>
                <a:srgbClr val="002060"/>
              </a:solidFill>
              <a:latin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1990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33</a:t>
            </a:r>
            <a:endParaRPr lang="ru-RU" altLang="ru-RU" sz="1400" dirty="0">
              <a:solidFill>
                <a:srgbClr val="002060"/>
              </a:solidFill>
              <a:latin typeface="Arial" panose="020B0604020202020204" pitchFamily="34" charset="0"/>
            </a:endParaRPr>
          </a:p>
        </p:txBody>
      </p:sp>
      <p:graphicFrame>
        <p:nvGraphicFramePr>
          <p:cNvPr id="5" name="Таблица 4"/>
          <p:cNvGraphicFramePr>
            <a:graphicFrameLocks noGrp="1"/>
          </p:cNvGraphicFramePr>
          <p:nvPr>
            <p:extLst/>
          </p:nvPr>
        </p:nvGraphicFramePr>
        <p:xfrm>
          <a:off x="179512" y="582376"/>
          <a:ext cx="8866898" cy="5465600"/>
        </p:xfrm>
        <a:graphic>
          <a:graphicData uri="http://schemas.openxmlformats.org/drawingml/2006/table">
            <a:tbl>
              <a:tblPr/>
              <a:tblGrid>
                <a:gridCol w="933252"/>
                <a:gridCol w="6374211"/>
                <a:gridCol w="764665"/>
                <a:gridCol w="794770"/>
              </a:tblGrid>
              <a:tr h="7225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 10кВ от проектируемой ЦРП-10кВ ПС 110/10 кВ АС-10 для электроснабжения энергопринимающих устройств заявителя: "Строительство системы водоотведения аэропортного комплекса "Южный" и прилегающих населенных пунктов, по адресу: Ростовская область, Аксайский район, кад. номер 61:02:0600002:846" (ориентировочная протяженность ЛЭП - 2.0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3.433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2-х кабельный линий и ТП-10/0,4 кВ отТП-10/0,4кВ ПС 110/10/10кВ "АС-15" для электроснабжения ФГБУ "Ростовский референтный центр Федеральной службы по ветеринарному и фитосанитарному надзору</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1.260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3.679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14.325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4370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ВЛ-0,4 кВ с использованием самонесущего изолированного провода от опоры №18 до опоры №20 ВЛ-0,4 кВ №3 КТП-8478/100 кВА по ВЛ-6 кВ №14 ПС «Романовская» для присоединения жилого дома Васильевой М.В.</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0.448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 кВ №2 от КТП-229, ВЛ 10 кВ №441, ПС Р-4, со строительством участка ВЛ 0,4 кВ для подключения магазина в п. Янтарный Аксайского района Ростовской области.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существующей  ВЛ-0,4 кВ №1 от РУ-0,4кВ  КТП 10/0,4кВ  № 33  для подключения  жилого дома заявителя Тумасян Э.А. х. Коса  Азовский район  Ростовской области»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0.397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участка ВЛ-0,4кВ №2 от  КТП №297 ВЛ-10кВ №3 ПС "Троицкая" до границ земельного участка заявителя(Бурачинский И.А.),Береговая 24, х. Кошкино ,Неклиновский район  РО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0.075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ВЛ-0,4 кВ №2 от КТП-426 для электроснабжения жилого дома по ул. Речная, д. 1 «Б» в х. Весёлый, Аксайского района, Ростовской области»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0.640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ВЛ-0,4кВ №6 от КТП-405 для электроснабжения ж/д Шубина Ю.В. В ст. Грушевская,Аксайского района,РО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0.466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Монтаж дополнительных двух фазных проводов на участке ВЛ-0.23 кВ в пролетах опор №9-№21 КТП №18 ВЛ-10кВ №5 ПС Лиманная до границ земельного участка заявителя (Неткачев А.В.)</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0.500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КТП №104А с заменой силового трансформатора для электроснабжения жилого дома Литвинова Д.С. по ул.Строителей, д.184 в п.Щепкин, Аксайского района, Ростовской области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Установка КТП-10/0,4кВ, строительство участка ВЛ-0,4кВ для подключения личного подсобного хозяйства Дзюба В.И. с.Кулешовка Азовский район, Ростовская область</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0.040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0.131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6002">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Установка КТП-10/0,23кВ для подключения дома оператора Петрова Г.В., Азовский район, Ростовская область</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48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8.730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97.628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85966654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34</a:t>
            </a:r>
            <a:endParaRPr lang="ru-RU" altLang="ru-RU" sz="1400" dirty="0">
              <a:solidFill>
                <a:srgbClr val="002060"/>
              </a:solidFill>
              <a:latin typeface="Arial" panose="020B0604020202020204" pitchFamily="34" charset="0"/>
            </a:endParaRPr>
          </a:p>
        </p:txBody>
      </p:sp>
      <p:graphicFrame>
        <p:nvGraphicFramePr>
          <p:cNvPr id="5" name="Таблица 4"/>
          <p:cNvGraphicFramePr>
            <a:graphicFrameLocks noGrp="1"/>
          </p:cNvGraphicFramePr>
          <p:nvPr>
            <p:extLst/>
          </p:nvPr>
        </p:nvGraphicFramePr>
        <p:xfrm>
          <a:off x="251521" y="634751"/>
          <a:ext cx="8568950" cy="5488235"/>
        </p:xfrm>
        <a:graphic>
          <a:graphicData uri="http://schemas.openxmlformats.org/drawingml/2006/table">
            <a:tbl>
              <a:tblPr/>
              <a:tblGrid>
                <a:gridCol w="901892"/>
                <a:gridCol w="6160025"/>
                <a:gridCol w="738970"/>
                <a:gridCol w="768063"/>
              </a:tblGrid>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электрических сетей 0,4 кВ в х. Красное Знамя Веселовского района (ориентировочная протяженность ЛЭП - 7.377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0.800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7.377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ВЛ-10 кВ (провод АС) №2 ПС Сеятель п. Сеятель Сальского района Ростовской области (ориентировочная протяженность ЛЭП - 1.8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1.800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9989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Переустройство опор по ВЛ 10 кВ №3 ПС 110/35/10 кВ "Колодезянская" (90 шт), ВЛ 10 кВ №3 ПС 35/10 кВ "Мальчевская" (13 шт), ВЛ 35 кВ "ГОК-Мальчевская" (8 шт), ВЛ 35 кВ "Сохрановская-Бакай" (5 шт), ВЛ 110 кВ "Колодезянская-Алексеево Лозовская" (4 шт) с переводом их в опоры в габаритах 35-110-220 кВ для устройства переходов через железнодорожные линии.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4.899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объектов электросетевого комплекса в целях реализации проекта по титулу "ВЛ 500 кВ Ростовская АЭС Тихорецкая №2 с расширением ПС 500 кВ</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0.922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ВЛ-0,4кВ в х.Овчинников Дубовского района Ростовской области от КТП-3402  (ориентировочная протяженность ЛЭП - 7.36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0.360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7.364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0,4кВ от КТП №4  в с. Елизаветовка Азовского района (ориентировочная протяженность ЛЭП - 3.811 км; трансформаторная мощность - 0,260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4.022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0,4кВ от КТП №6  в х. Южный Азовского района (ориентировочная протяженность ЛЭП - 3.811 км; трансформаторная мощность - 0,260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3.346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0,4кВ от КТП №48,6,32,54,19,3,9,36,14,51 сл.Большекрепинская  Родионово-Несветайского  района Ростовской области 2 ПК (ориентировочная протяженность ЛЭП - 13.532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0.830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13.525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ВЛ-0,4кВ от КТП №60  в с. Александровка Азовского района (ориентировочная протяженность ЛЭП - 4.638 км, 2 КТП мощностью -0.320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0.320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4.638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5340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0,4кВ  от КТП №26 в п.Александровка Азовского района (ориентировочная протяженность ЛЭП - 3.046 км, 1 КТП мощностью-0.160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3.101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26650">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Переустройство участков ВЛ-0,4 кВ №1 по ВЛ-10 кВ №5 ПС 35/10 кВ «Поповская», в том числе ВЛ-0,4 кВ №1 от КТП №249 по ВЛ-10 кВ №5 ПС 35/10 кВ «Поповская» в пролетах опор №1-№3/1, протяженностью 0,16 км; ВЛ-0,4 кВ №1 от КТП №248 по ВЛ-10 кВ №5 ПС 35/10 кВ «Поповская» в пролетах опор №4/3- №7/4/3, протяженностью 0,220».</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 232 ВЛ-10 кВ №5 ПС 35/10 кВ «Верхне-Кольцовская»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№147 ВЛ-10 кВ №4 ПС 35/10 кВ «Литвиновская»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№643 ВЛ-6кВ «Победа» ПС 35/6 кВ «ОАО Апанасовское»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0.040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№324 ВЛ-10 кВ № 5 ПС 110/10 кВ «Обливская ПТФ»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№585, ВЛ-10кВ №2, ПС 35/10кВ «Первомайская»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0169">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№30, ВЛ-10кВ №3, ПС 35/10кВ «Каменская СХТ»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4981631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35</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35</a:t>
            </a:r>
            <a:endParaRPr lang="ru-RU" altLang="ru-RU" sz="1400" dirty="0">
              <a:solidFill>
                <a:srgbClr val="002060"/>
              </a:solidFill>
              <a:latin typeface="Arial" panose="020B0604020202020204" pitchFamily="34" charset="0"/>
            </a:endParaRPr>
          </a:p>
        </p:txBody>
      </p:sp>
      <p:graphicFrame>
        <p:nvGraphicFramePr>
          <p:cNvPr id="5" name="Таблица 4"/>
          <p:cNvGraphicFramePr>
            <a:graphicFrameLocks noGrp="1"/>
          </p:cNvGraphicFramePr>
          <p:nvPr>
            <p:extLst/>
          </p:nvPr>
        </p:nvGraphicFramePr>
        <p:xfrm>
          <a:off x="323529" y="582367"/>
          <a:ext cx="8586810" cy="5489719"/>
        </p:xfrm>
        <a:graphic>
          <a:graphicData uri="http://schemas.openxmlformats.org/drawingml/2006/table">
            <a:tbl>
              <a:tblPr/>
              <a:tblGrid>
                <a:gridCol w="903772"/>
                <a:gridCol w="6172864"/>
                <a:gridCol w="740510"/>
                <a:gridCol w="769664"/>
              </a:tblGrid>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№418, ВЛ-10кВ №2, ПС 35/10кВ «Глубокинская»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№273 ВЛ-10 кВ № 4 ПС 35/10 кВ «Митякинская»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0.040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№330 ВЛ-10 кВ № 3 ПС 110/35/10 кВ «Тарасовская» с заменой трансформатора (ТП 1 шт., трансформаторная мощность 0,1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КТП №392 ВЛ-10 кВ № 2 ПС 35/10 кВ «Курнолиповская»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6/0.4 кВ № 282 КЛ 6 кВ №11 ПС 110/6 кВ Т-5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6/0,4 кВ №189 по КЛ 6 кВ №52 РП 6 кВ №6 по КЛ 6 кВ №1374 ПС 110/6 кВ «Т-21»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1.000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подстанции комплектной трансформаторной на КТП 10/0,4 кВ № 27  315 кВА   ВЛ № 1701 с. Круглое,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ЗТП №126 ВЛ10кВ №203 ст. Кагальницкая,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ЗТП-28 400кВА  ВЛ-313 ст. Кировская,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63 250 кВА ВЛ № 1102 х. Косынковка,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100кВА №202 по ВЛ-10 кВ №319, п. Мокрый Батай,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 ВЛ 10кВ №1708 п.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№39 ВЛ10кВ №1706 х. Краснюков,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№68 ВЛ10кВ №716 с. Новобатайск,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транформатора на КТП №15 ВЛ10кВ №501 х. Гуляй-Борисовка,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88  100 кВА   ВЛ № 3127 с. Займо-Обрыв,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228  400кВА   ВЛ № 106Н п.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124 ВЛ 10 кВ № 3016 160 кВА с. Кугей,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10/0,4 кВ №48м по ВЛ 10 кВ №НС-3 ПС 35/10 кВ Лакадемоновская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10/0,4 кВ №149 ВЛ 10 кВ №6 ПС 35/10 кВ Покровская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№122 ВЛ 10кВ №1101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84648">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№13 ВЛ10кВ №101 ст. Хомутовская, Кагальницкий район, Ростовская обл. </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62193">
                <a:tc>
                  <a:txBody>
                    <a:bodyPr/>
                    <a:lstStyle/>
                    <a:p>
                      <a:pPr algn="ctr" fontAlgn="ctr"/>
                      <a:r>
                        <a:rPr lang="ru-RU" sz="800" b="0" i="0" u="none" strike="noStrike">
                          <a:solidFill>
                            <a:srgbClr val="000000"/>
                          </a:solidFill>
                          <a:effectLst/>
                          <a:latin typeface="Times New Roman" panose="02020603050405020304" pitchFamily="18" charset="0"/>
                        </a:rPr>
                        <a:t>РЭ</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Приобретение электросетевого имущества СНТ №2  «х.Бровки»(протяженностью ВЛ - 9,56 км.), расположенного в Сальском районе, Ростовской области.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9.560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04338337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36</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7092950" y="554038"/>
            <a:ext cx="1511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КОНТАКТЫ</a:t>
            </a:r>
          </a:p>
        </p:txBody>
      </p:sp>
      <p:sp>
        <p:nvSpPr>
          <p:cNvPr id="7" name="Rectangle 4"/>
          <p:cNvSpPr>
            <a:spLocks noChangeArrowheads="1"/>
          </p:cNvSpPr>
          <p:nvPr/>
        </p:nvSpPr>
        <p:spPr bwMode="auto">
          <a:xfrm>
            <a:off x="1042988" y="1968500"/>
            <a:ext cx="7127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100"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ru-RU" altLang="ru-RU" sz="1800" i="1" dirty="0" smtClean="0">
                <a:solidFill>
                  <a:srgbClr val="002060"/>
                </a:solidFill>
                <a:ea typeface="Arial Unicode MS" pitchFamily="34" charset="-128"/>
                <a:cs typeface="Arial Unicode MS" pitchFamily="34" charset="-128"/>
              </a:rPr>
              <a:t>Департамент корпоративного управления и взаимодействия с акционерами  </a:t>
            </a:r>
          </a:p>
          <a:p>
            <a:pPr algn="ctr" eaLnBrk="1" hangingPunct="1">
              <a:spcBef>
                <a:spcPct val="0"/>
              </a:spcBef>
              <a:buFontTx/>
              <a:buNone/>
              <a:defRPr/>
            </a:pPr>
            <a:r>
              <a:rPr lang="ru-RU" altLang="ru-RU" sz="1800" i="1" dirty="0">
                <a:solidFill>
                  <a:srgbClr val="002060"/>
                </a:solidFill>
                <a:ea typeface="Arial Unicode MS" pitchFamily="34" charset="-128"/>
                <a:cs typeface="Arial Unicode MS" pitchFamily="34" charset="-128"/>
              </a:rPr>
              <a:t>П</a:t>
            </a:r>
            <a:r>
              <a:rPr lang="ru-RU" altLang="ru-RU" sz="1800" i="1" dirty="0" smtClean="0">
                <a:solidFill>
                  <a:srgbClr val="002060"/>
                </a:solidFill>
                <a:ea typeface="Arial Unicode MS" pitchFamily="34" charset="-128"/>
                <a:cs typeface="Arial Unicode MS" pitchFamily="34" charset="-128"/>
              </a:rPr>
              <a:t>АО «МРСК Юга»</a:t>
            </a:r>
          </a:p>
          <a:p>
            <a:pPr algn="ctr" eaLnBrk="1" hangingPunct="1">
              <a:spcBef>
                <a:spcPct val="0"/>
              </a:spcBef>
              <a:buFontTx/>
              <a:buNone/>
              <a:defRPr/>
            </a:pPr>
            <a:endParaRPr lang="ru-RU" altLang="ru-RU" sz="1800" i="1" dirty="0" smtClean="0">
              <a:solidFill>
                <a:srgbClr val="002060"/>
              </a:solidFill>
            </a:endParaRPr>
          </a:p>
          <a:p>
            <a:pPr algn="ctr" eaLnBrk="1" hangingPunct="1">
              <a:spcBef>
                <a:spcPct val="0"/>
              </a:spcBef>
              <a:buFontTx/>
              <a:buNone/>
              <a:defRPr/>
            </a:pPr>
            <a:r>
              <a:rPr lang="ru-RU" altLang="ru-RU" sz="1800" dirty="0" smtClean="0">
                <a:solidFill>
                  <a:srgbClr val="002060"/>
                </a:solidFill>
              </a:rPr>
              <a:t>Казак Н.В. 8 (863) 307-09-14,</a:t>
            </a:r>
            <a:r>
              <a:rPr lang="en-US" altLang="ru-RU" sz="1800" dirty="0" smtClean="0">
                <a:solidFill>
                  <a:schemeClr val="accent1">
                    <a:lumMod val="50000"/>
                  </a:schemeClr>
                </a:solidFill>
              </a:rPr>
              <a:t> </a:t>
            </a:r>
            <a:r>
              <a:rPr lang="en-US" altLang="ru-RU" sz="1800" u="sng" dirty="0" smtClean="0">
                <a:solidFill>
                  <a:schemeClr val="accent1">
                    <a:lumMod val="50000"/>
                  </a:schemeClr>
                </a:solidFill>
              </a:rPr>
              <a:t>kazaknv@mrsk-yuga.ru</a:t>
            </a:r>
            <a:r>
              <a:rPr lang="ru-RU" altLang="ru-RU" sz="1800" dirty="0" smtClean="0">
                <a:solidFill>
                  <a:srgbClr val="002060"/>
                </a:solidFill>
              </a:rPr>
              <a:t> </a:t>
            </a:r>
            <a:r>
              <a:rPr lang="ru-RU" altLang="ru-RU" sz="1800" dirty="0" smtClean="0">
                <a:solidFill>
                  <a:srgbClr val="FF0000"/>
                </a:solidFill>
                <a:latin typeface="Times New Roman" pitchFamily="18" charset="0"/>
                <a:ea typeface="Arial Unicode MS" pitchFamily="34" charset="-128"/>
                <a:cs typeface="Arial Unicode MS" pitchFamily="34" charset="-128"/>
              </a:rPr>
              <a:t> </a:t>
            </a:r>
            <a:r>
              <a:rPr lang="ru-RU" altLang="ru-RU" sz="1800" dirty="0" smtClean="0">
                <a:solidFill>
                  <a:srgbClr val="FF0000"/>
                </a:solidFill>
                <a:latin typeface="Arial Unicode MS" pitchFamily="34" charset="-128"/>
                <a:ea typeface="Arial Unicode MS" pitchFamily="34" charset="-128"/>
                <a:cs typeface="Arial Unicode MS" pitchFamily="34" charset="-128"/>
              </a:rPr>
              <a:t> </a:t>
            </a: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36</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722687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4</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683119996"/>
              </p:ext>
            </p:extLst>
          </p:nvPr>
        </p:nvGraphicFramePr>
        <p:xfrm>
          <a:off x="604734" y="887970"/>
          <a:ext cx="8061325" cy="5061309"/>
        </p:xfrm>
        <a:graphic>
          <a:graphicData uri="http://schemas.openxmlformats.org/drawingml/2006/table">
            <a:tbl>
              <a:tblPr/>
              <a:tblGrid>
                <a:gridCol w="812988">
                  <a:extLst>
                    <a:ext uri="{9D8B030D-6E8A-4147-A177-3AD203B41FA5}">
                      <a16:colId xmlns:a16="http://schemas.microsoft.com/office/drawing/2014/main" xmlns="" val="20000"/>
                    </a:ext>
                  </a:extLst>
                </a:gridCol>
                <a:gridCol w="7248337">
                  <a:extLst>
                    <a:ext uri="{9D8B030D-6E8A-4147-A177-3AD203B41FA5}">
                      <a16:colId xmlns:a16="http://schemas.microsoft.com/office/drawing/2014/main" xmlns="" val="20001"/>
                    </a:ext>
                  </a:extLst>
                </a:gridCol>
              </a:tblGrid>
              <a:tr h="91536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ru-RU" sz="1000" dirty="0" smtClean="0">
                        <a:effectLst/>
                      </a:endParaRPr>
                    </a:p>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rPr>
                        <a:t>13.06.2017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algn="l"/>
                      <a:endParaRPr lang="ru-RU" sz="1000" b="1" u="sng" dirty="0" smtClean="0">
                        <a:solidFill>
                          <a:schemeClr val="accent1">
                            <a:lumMod val="50000"/>
                          </a:schemeClr>
                        </a:solidFill>
                        <a:effectLst/>
                      </a:endParaRPr>
                    </a:p>
                    <a:p>
                      <a:pPr algn="l"/>
                      <a:r>
                        <a:rPr lang="ru-RU" sz="1000" b="1" u="sng" dirty="0" smtClean="0">
                          <a:solidFill>
                            <a:schemeClr val="accent1">
                              <a:lumMod val="50000"/>
                            </a:schemeClr>
                          </a:solidFill>
                          <a:effectLst/>
                          <a:latin typeface="Arial" panose="020B0604020202020204" pitchFamily="34" charset="0"/>
                          <a:cs typeface="Arial" panose="020B0604020202020204" pitchFamily="34" charset="0"/>
                        </a:rPr>
                        <a:t>Генеральный директор МРСК Юга Борис Эбзеев удостоен высокой государственной награды </a:t>
                      </a:r>
                    </a:p>
                    <a:p>
                      <a:pPr algn="just"/>
                      <a:r>
                        <a:rPr lang="ru-RU" sz="900" b="1" dirty="0" smtClean="0">
                          <a:effectLst/>
                          <a:latin typeface="Arial" panose="020B0604020202020204" pitchFamily="34" charset="0"/>
                          <a:cs typeface="Arial" panose="020B0604020202020204" pitchFamily="34" charset="0"/>
                        </a:rPr>
                        <a:t>Генеральный директор ПАО «МРСК Юга» (входит в группу компаний «Россети») Борис Эбзеев награжден медалью ордена "За заслуги перед Отечеством" I степени за профессионализм, добросовестный труд и вклад в развитие энергетики Ростовской, Волгоградской, Астраханской областей и Республики Калмыкия. </a:t>
                      </a:r>
                    </a:p>
                    <a:p>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7902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latin typeface="+mj-lt"/>
                        </a:rPr>
                        <a:t>13.06.2017</a:t>
                      </a:r>
                      <a:br>
                        <a:rPr lang="ru-RU" sz="1000" dirty="0" smtClean="0">
                          <a:effectLst/>
                          <a:latin typeface="+mj-lt"/>
                        </a:rPr>
                      </a:br>
                      <a:endParaRPr lang="ru-RU" sz="1000" dirty="0" smtClean="0">
                        <a:effectLst/>
                        <a:latin typeface="+mj-l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r>
                        <a:rPr lang="ru-RU" sz="1000" b="1" u="sng" dirty="0" smtClean="0">
                          <a:solidFill>
                            <a:schemeClr val="accent1">
                              <a:lumMod val="50000"/>
                            </a:schemeClr>
                          </a:solidFill>
                          <a:effectLst/>
                        </a:rPr>
                        <a:t>МРСК Юга впервые получила Паспорт надежности </a:t>
                      </a:r>
                    </a:p>
                    <a:p>
                      <a:pPr algn="just"/>
                      <a:r>
                        <a:rPr lang="ru-RU" sz="900" b="1" dirty="0" smtClean="0">
                          <a:effectLst/>
                        </a:rPr>
                        <a:t>ПАО «МРСК Юга» (входит в группу компаний «Россети») и все его филиалы 13 июня впервые получили Паспорта надежности. Вручал Паспорта Председатель Совета директоров энергокомпании Сергей Архипов. </a:t>
                      </a:r>
                    </a:p>
                    <a:p>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7902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17.07.2017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kern="1200" dirty="0" smtClean="0">
                          <a:solidFill>
                            <a:schemeClr val="accent1">
                              <a:lumMod val="50000"/>
                            </a:schemeClr>
                          </a:solidFill>
                          <a:effectLst/>
                          <a:latin typeface="Arial" charset="0"/>
                          <a:ea typeface="+mn-ea"/>
                          <a:cs typeface="Arial" charset="0"/>
                        </a:rPr>
                        <a:t>Более 140 МВт мощности получили новые потребители МРСК Юга за 6 месяцев 2017 года </a:t>
                      </a:r>
                    </a:p>
                    <a:p>
                      <a:pPr algn="just"/>
                      <a:r>
                        <a:rPr lang="ru-RU" sz="900" b="1" kern="1200" dirty="0" smtClean="0">
                          <a:solidFill>
                            <a:schemeClr val="tx1"/>
                          </a:solidFill>
                          <a:effectLst/>
                          <a:latin typeface="Arial" charset="0"/>
                          <a:ea typeface="+mn-ea"/>
                          <a:cs typeface="Arial" charset="0"/>
                        </a:rPr>
                        <a:t>С начала года ПАО «МРСК Юга» (входит в группу компаний «Россети») исполнило обязательства по 5,4 тыс. договорам на технологическое присоединение к своим электросетям, предоставив новым потребителям 142,6 МВт мощности</a:t>
                      </a:r>
                    </a:p>
                    <a:p>
                      <a:pPr marL="0" algn="l" defTabSz="914400" rtl="0" eaLnBrk="1" latinLnBrk="0" hangingPunct="1">
                        <a:spcBef>
                          <a:spcPct val="20000"/>
                        </a:spcBef>
                      </a:pP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7902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19.07.2017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МРСК Юга подключила к сети аэропорт «Платов»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ПАО «МРСК Юга» завершило все работы по технологическому присоединению к электрической сети нового аэропорта «Платов» в Ростовской области</a:t>
                      </a:r>
                    </a:p>
                    <a:p>
                      <a:pPr algn="just"/>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7902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24.07.2017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Специалисты МРСК Юга добились снижения аварийности более чем на 12% в первом полугодии 2017 года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Показатели аварийности в ПАО «МРСК Юга» (входит в группу компаний «Россети») за 6 месяцев 2017 года по сравнению с аналогичным периодом прошлого года снизились на 12,2%.</a:t>
                      </a:r>
                    </a:p>
                    <a:p>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98490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28.07.2017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Команда МРСК Юга стала серебряным призером Всероссийских соревнований профессионального мастерства бригад по ремонту и обслуживанию оборудования распределительных сетей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Команда ПАО «МРСК Юга» (входит в группу компаний «Россети») заняла второе место на Всероссийских соревнованиях профессионального мастерства бригад по ремонту и обслуживанию оборудования распределительных сетей</a:t>
                      </a:r>
                    </a:p>
                    <a:p>
                      <a:pPr algn="just"/>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315478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76396853"/>
              </p:ext>
            </p:extLst>
          </p:nvPr>
        </p:nvGraphicFramePr>
        <p:xfrm>
          <a:off x="604734" y="887971"/>
          <a:ext cx="8061326" cy="5061309"/>
        </p:xfrm>
        <a:graphic>
          <a:graphicData uri="http://schemas.openxmlformats.org/drawingml/2006/table">
            <a:tbl>
              <a:tblPr/>
              <a:tblGrid>
                <a:gridCol w="812988">
                  <a:extLst>
                    <a:ext uri="{9D8B030D-6E8A-4147-A177-3AD203B41FA5}">
                      <a16:colId xmlns:a16="http://schemas.microsoft.com/office/drawing/2014/main" xmlns="" val="20000"/>
                    </a:ext>
                  </a:extLst>
                </a:gridCol>
                <a:gridCol w="7248338">
                  <a:extLst>
                    <a:ext uri="{9D8B030D-6E8A-4147-A177-3AD203B41FA5}">
                      <a16:colId xmlns:a16="http://schemas.microsoft.com/office/drawing/2014/main" xmlns="" val="20001"/>
                    </a:ext>
                  </a:extLst>
                </a:gridCol>
              </a:tblGrid>
              <a:tr h="766622">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ru-RU" sz="1000" dirty="0" smtClean="0">
                        <a:effectLst/>
                      </a:endParaRPr>
                    </a:p>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rPr>
                        <a:t>15.08.2017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algn="l"/>
                      <a:endParaRPr lang="ru-RU" sz="1000" b="1" u="sng" dirty="0" smtClean="0">
                        <a:solidFill>
                          <a:schemeClr val="accent1">
                            <a:lumMod val="50000"/>
                          </a:schemeClr>
                        </a:solidFill>
                        <a:effectLst/>
                      </a:endParaRPr>
                    </a:p>
                    <a:p>
                      <a:pPr algn="l"/>
                      <a:r>
                        <a:rPr lang="ru-RU" sz="1000" b="1" u="sng" dirty="0" smtClean="0">
                          <a:solidFill>
                            <a:schemeClr val="accent1">
                              <a:lumMod val="50000"/>
                            </a:schemeClr>
                          </a:solidFill>
                          <a:effectLst/>
                          <a:latin typeface="Arial" panose="020B0604020202020204" pitchFamily="34" charset="0"/>
                          <a:cs typeface="Arial" panose="020B0604020202020204" pitchFamily="34" charset="0"/>
                        </a:rPr>
                        <a:t>Глава «</a:t>
                      </a:r>
                      <a:r>
                        <a:rPr lang="ru-RU" sz="1000" b="1" u="sng" dirty="0" err="1" smtClean="0">
                          <a:solidFill>
                            <a:schemeClr val="accent1">
                              <a:lumMod val="50000"/>
                            </a:schemeClr>
                          </a:solidFill>
                          <a:effectLst/>
                          <a:latin typeface="Arial" panose="020B0604020202020204" pitchFamily="34" charset="0"/>
                          <a:cs typeface="Arial" panose="020B0604020202020204" pitchFamily="34" charset="0"/>
                        </a:rPr>
                        <a:t>Россетей</a:t>
                      </a:r>
                      <a:r>
                        <a:rPr lang="ru-RU" sz="1000" b="1" u="sng" dirty="0" smtClean="0">
                          <a:solidFill>
                            <a:schemeClr val="accent1">
                              <a:lumMod val="50000"/>
                            </a:schemeClr>
                          </a:solidFill>
                          <a:effectLst/>
                          <a:latin typeface="Arial" panose="020B0604020202020204" pitchFamily="34" charset="0"/>
                          <a:cs typeface="Arial" panose="020B0604020202020204" pitchFamily="34" charset="0"/>
                        </a:rPr>
                        <a:t>» Олег Бударгин дал старт работе подстанции «Спортивная» в Ростове-на-Дону.  </a:t>
                      </a:r>
                    </a:p>
                    <a:p>
                      <a:pPr algn="l"/>
                      <a:r>
                        <a:rPr lang="ru-RU" sz="900" b="1" dirty="0" smtClean="0">
                          <a:effectLst/>
                          <a:latin typeface="Arial" panose="020B0604020202020204" pitchFamily="34" charset="0"/>
                          <a:cs typeface="Arial" panose="020B0604020202020204" pitchFamily="34" charset="0"/>
                        </a:rPr>
                        <a:t>В Ростове-на-Дону введена в эксплуатацию новая подстанция «Спортивная», которая обеспечит надежное электроснабжение объектов Чемпионата мира по футболу – 2018 и потребителей прилегающих районов города. Инвестиции в проект превысили 1 млрд рублей.</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67063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latin typeface="+mj-lt"/>
                        </a:rPr>
                        <a:t>29.08.2017</a:t>
                      </a:r>
                      <a:br>
                        <a:rPr lang="ru-RU" sz="1000" dirty="0" smtClean="0">
                          <a:effectLst/>
                          <a:latin typeface="+mj-lt"/>
                        </a:rPr>
                      </a:br>
                      <a:endParaRPr lang="ru-RU" sz="1000" dirty="0" smtClean="0">
                        <a:effectLst/>
                        <a:latin typeface="+mj-l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r>
                        <a:rPr lang="ru-RU" sz="1000" b="1" u="sng" dirty="0" smtClean="0">
                          <a:solidFill>
                            <a:schemeClr val="accent1">
                              <a:lumMod val="50000"/>
                            </a:schemeClr>
                          </a:solidFill>
                          <a:effectLst/>
                        </a:rPr>
                        <a:t>Заместитель министра энергетики РФ Андрей Черезов положительно оценил подготовку </a:t>
                      </a:r>
                      <a:r>
                        <a:rPr lang="ru-RU" sz="1000" b="1" u="sng" dirty="0" err="1" smtClean="0">
                          <a:solidFill>
                            <a:schemeClr val="accent1">
                              <a:lumMod val="50000"/>
                            </a:schemeClr>
                          </a:solidFill>
                          <a:effectLst/>
                        </a:rPr>
                        <a:t>энергообъектов</a:t>
                      </a:r>
                      <a:r>
                        <a:rPr lang="ru-RU" sz="1000" b="1" u="sng" dirty="0" smtClean="0">
                          <a:solidFill>
                            <a:schemeClr val="accent1">
                              <a:lumMod val="50000"/>
                            </a:schemeClr>
                          </a:solidFill>
                          <a:effectLst/>
                        </a:rPr>
                        <a:t> МРСК Юга к футбольному чемпионату</a:t>
                      </a:r>
                    </a:p>
                    <a:p>
                      <a:r>
                        <a:rPr lang="ru-RU" sz="900" b="1" dirty="0" smtClean="0">
                          <a:effectLst/>
                        </a:rPr>
                        <a:t>29 августа заместитель министра энергетики РФ Андрей Черезов в ходе рабочего визита в Ростов-на-Дону посетил подстанцию «Спортивная».. </a:t>
                      </a: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9686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07.09.2017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kern="1200" dirty="0" smtClean="0">
                          <a:solidFill>
                            <a:schemeClr val="accent1">
                              <a:lumMod val="50000"/>
                            </a:schemeClr>
                          </a:solidFill>
                          <a:effectLst/>
                          <a:latin typeface="Arial" charset="0"/>
                          <a:ea typeface="+mn-ea"/>
                          <a:cs typeface="Arial" charset="0"/>
                        </a:rPr>
                        <a:t>Губернатор Ростовской области Василий Голубев высоко оценил готовность МРСК Юга к энергообеспечению объектов чемпионата мира по футболу – 2018</a:t>
                      </a:r>
                    </a:p>
                    <a:p>
                      <a:pPr algn="just"/>
                      <a:r>
                        <a:rPr lang="ru-RU" sz="900" b="1" kern="1200" dirty="0" smtClean="0">
                          <a:solidFill>
                            <a:schemeClr val="tx1"/>
                          </a:solidFill>
                          <a:effectLst/>
                          <a:latin typeface="Arial" charset="0"/>
                          <a:ea typeface="+mn-ea"/>
                          <a:cs typeface="Arial" charset="0"/>
                        </a:rPr>
                        <a:t>В ходе выездного совещания по вопросам готовности объектов инженерной инфраструктуры к обеспечению предстоящего чемпионата мира по футболу в 2018 году делегация под руководством губернатора  Ростовской области Василия Голубева посетила новую подстанцию 110/10 </a:t>
                      </a:r>
                      <a:r>
                        <a:rPr lang="ru-RU" sz="900" b="1" kern="1200" dirty="0" err="1" smtClean="0">
                          <a:solidFill>
                            <a:schemeClr val="tx1"/>
                          </a:solidFill>
                          <a:effectLst/>
                          <a:latin typeface="Arial" charset="0"/>
                          <a:ea typeface="+mn-ea"/>
                          <a:cs typeface="Arial" charset="0"/>
                        </a:rPr>
                        <a:t>кВ</a:t>
                      </a:r>
                      <a:r>
                        <a:rPr lang="ru-RU" sz="900" b="1" kern="1200" dirty="0" smtClean="0">
                          <a:solidFill>
                            <a:schemeClr val="tx1"/>
                          </a:solidFill>
                          <a:effectLst/>
                          <a:latin typeface="Arial" charset="0"/>
                          <a:ea typeface="+mn-ea"/>
                          <a:cs typeface="Arial" charset="0"/>
                        </a:rPr>
                        <a:t> «Спортивная». Губернатор высоко оценил современное оснащение </a:t>
                      </a:r>
                      <a:r>
                        <a:rPr lang="ru-RU" sz="900" b="1" kern="1200" dirty="0" err="1" smtClean="0">
                          <a:solidFill>
                            <a:schemeClr val="tx1"/>
                          </a:solidFill>
                          <a:effectLst/>
                          <a:latin typeface="Arial" charset="0"/>
                          <a:ea typeface="+mn-ea"/>
                          <a:cs typeface="Arial" charset="0"/>
                        </a:rPr>
                        <a:t>энергообъекта</a:t>
                      </a:r>
                      <a:r>
                        <a:rPr lang="ru-RU" sz="900" b="1" kern="1200" dirty="0" smtClean="0">
                          <a:solidFill>
                            <a:schemeClr val="tx1"/>
                          </a:solidFill>
                          <a:effectLst/>
                          <a:latin typeface="Arial" charset="0"/>
                          <a:ea typeface="+mn-ea"/>
                          <a:cs typeface="Arial" charset="0"/>
                        </a:rPr>
                        <a:t> и готовность МРСК Юга.</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911541">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15.09.2017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Команда МРСК Юга стала победителем Межрегиональных соревнований профессионального мастерства по учету электроэнергии «</a:t>
                      </a:r>
                      <a:r>
                        <a:rPr lang="ru-RU" sz="1000" b="1" u="sng" kern="1200" dirty="0" err="1" smtClean="0">
                          <a:solidFill>
                            <a:schemeClr val="accent1">
                              <a:lumMod val="50000"/>
                            </a:schemeClr>
                          </a:solidFill>
                          <a:effectLst/>
                          <a:latin typeface="Arial" charset="0"/>
                          <a:ea typeface="+mn-ea"/>
                          <a:cs typeface="Arial" charset="0"/>
                        </a:rPr>
                        <a:t>Россетей</a:t>
                      </a:r>
                      <a:r>
                        <a:rPr lang="ru-RU" sz="1000" b="1" u="sng" kern="1200" dirty="0" smtClean="0">
                          <a:solidFill>
                            <a:schemeClr val="accent1">
                              <a:lumMod val="50000"/>
                            </a:schemeClr>
                          </a:solidFill>
                          <a:effectLst/>
                          <a:latin typeface="Arial" charset="0"/>
                          <a:ea typeface="+mn-ea"/>
                          <a:cs typeface="Arial" charset="0"/>
                        </a:rPr>
                        <a:t>»</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15 сентября в Астрахани прошла торжественная церемония закрытия первых Межрегиональные соревнования профессионального мастерства персонала дочерних зависимых обществ компании «Россети» по учету электроэнергии. Победителем состязаний энергетиков стала команда МРСК Юга. Второе место завоевала МРСК Центра, а третье - команда Кубаньэнерго. </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50424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20.09.2017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МРСК Юга получила паспорт готовности к прохождению осенне-зимнего периода</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ПАО «МРСК Юга, выполнив ремонтную программу и подготовительные мероприятия в полном объеме, успешно прошла итоговую проверку специальной комиссии и получила Паспорт готовности к работе в ОЗП.</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76960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kern="1200" dirty="0" smtClean="0">
                          <a:solidFill>
                            <a:schemeClr val="tx1"/>
                          </a:solidFill>
                          <a:effectLst/>
                          <a:latin typeface="+mn-lt"/>
                          <a:ea typeface="+mn-ea"/>
                          <a:cs typeface="Arial" charset="0"/>
                        </a:rPr>
                        <a:t>29.09.2017</a:t>
                      </a:r>
                      <a:endParaRPr kumimoji="0" lang="ru-RU" altLang="ru-RU" sz="1000" b="1" i="0" u="none" strike="noStrike" kern="1200" cap="none" normalizeH="0" baseline="0" dirty="0" smtClean="0">
                        <a:ln>
                          <a:noFill/>
                        </a:ln>
                        <a:solidFill>
                          <a:srgbClr val="002060"/>
                        </a:solidFill>
                        <a:effectLst/>
                        <a:latin typeface="+mn-lt"/>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Верховный Суд Российской Федерации удовлетворил в полном объеме апелляционную жалобу ПАО «МРСК Юга» на решение Верховного суда Республики Калмыкия</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Судебная коллегия по административным делам Верховного Суда Российской Федерации вынесла определение об отмене обжалуемого решения Верховного суда Республики Калмыкия от 16.05.2017 и удовлетворении в полном объеме требований ПАО «МРСК Юга». </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996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kern="1200" dirty="0" smtClean="0">
                          <a:solidFill>
                            <a:schemeClr val="tx1"/>
                          </a:solidFill>
                          <a:effectLst/>
                          <a:latin typeface="+mn-lt"/>
                          <a:ea typeface="+mn-ea"/>
                          <a:cs typeface="+mn-cs"/>
                        </a:rPr>
                        <a:t>16.10.2017</a:t>
                      </a:r>
                      <a:endParaRPr kumimoji="0" lang="ru-RU" altLang="ru-RU" sz="1000" b="1" i="0" u="none" strike="noStrike" kern="1200" cap="none" normalizeH="0" baseline="0" dirty="0" smtClean="0">
                        <a:ln>
                          <a:noFill/>
                        </a:ln>
                        <a:solidFill>
                          <a:srgbClr val="002060"/>
                        </a:solidFill>
                        <a:effectLst/>
                        <a:latin typeface="+mn-lt"/>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256 МВт мощности получили новые потребители МРСК Юга за 9 месяцев 2017 года</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С начала года ПАО «МРСК Юга» исполнило обязательства по 8,7 тыс. договоров на технологическое присоединение (ТП) к своим электросетям, предоставив новым потребителям 256 МВт мощности. </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tr>
            </a:tbl>
          </a:graphicData>
        </a:graphic>
      </p:graphicFrame>
      <p:sp>
        <p:nvSpPr>
          <p:cNvPr id="4"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sp>
        <p:nvSpPr>
          <p:cNvPr id="6"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5</a:t>
            </a:r>
            <a:endParaRPr lang="ru-RU" altLang="ru-RU" sz="1400" dirty="0">
              <a:solidFill>
                <a:srgbClr val="002060"/>
              </a:solidFill>
              <a:latin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137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sp>
        <p:nvSpPr>
          <p:cNvPr id="4"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6</a:t>
            </a:r>
            <a:endParaRPr lang="ru-RU" altLang="ru-RU" sz="1400" dirty="0">
              <a:solidFill>
                <a:srgbClr val="002060"/>
              </a:solidFill>
              <a:latin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6"/>
          <p:cNvGraphicFramePr>
            <a:graphicFrameLocks noGrp="1"/>
          </p:cNvGraphicFramePr>
          <p:nvPr>
            <p:extLst>
              <p:ext uri="{D42A27DB-BD31-4B8C-83A1-F6EECF244321}">
                <p14:modId xmlns:p14="http://schemas.microsoft.com/office/powerpoint/2010/main" val="658671130"/>
              </p:ext>
            </p:extLst>
          </p:nvPr>
        </p:nvGraphicFramePr>
        <p:xfrm>
          <a:off x="604734" y="547987"/>
          <a:ext cx="8061326" cy="5847856"/>
        </p:xfrm>
        <a:graphic>
          <a:graphicData uri="http://schemas.openxmlformats.org/drawingml/2006/table">
            <a:tbl>
              <a:tblPr/>
              <a:tblGrid>
                <a:gridCol w="812988">
                  <a:extLst>
                    <a:ext uri="{9D8B030D-6E8A-4147-A177-3AD203B41FA5}">
                      <a16:colId xmlns:a16="http://schemas.microsoft.com/office/drawing/2014/main" xmlns="" val="20000"/>
                    </a:ext>
                  </a:extLst>
                </a:gridCol>
                <a:gridCol w="7248338">
                  <a:extLst>
                    <a:ext uri="{9D8B030D-6E8A-4147-A177-3AD203B41FA5}">
                      <a16:colId xmlns:a16="http://schemas.microsoft.com/office/drawing/2014/main" xmlns="" val="20001"/>
                    </a:ext>
                  </a:extLst>
                </a:gridCol>
              </a:tblGrid>
              <a:tr h="72585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b="0" u="none" kern="1200" dirty="0" smtClean="0">
                          <a:solidFill>
                            <a:schemeClr val="tx1"/>
                          </a:solidFill>
                          <a:effectLst/>
                          <a:latin typeface="+mn-lt"/>
                          <a:ea typeface="+mn-ea"/>
                          <a:cs typeface="+mn-cs"/>
                        </a:rPr>
                        <a:t>20.10.2017</a:t>
                      </a:r>
                    </a:p>
                    <a:p>
                      <a:pPr marL="0" marR="0" lvl="0" indent="0" algn="l" defTabSz="914400" rtl="0" eaLnBrk="1" fontAlgn="base" latinLnBrk="0" hangingPunct="1">
                        <a:lnSpc>
                          <a:spcPct val="115000"/>
                        </a:lnSpc>
                        <a:spcBef>
                          <a:spcPct val="0"/>
                        </a:spcBef>
                        <a:spcAft>
                          <a:spcPct val="0"/>
                        </a:spcAft>
                        <a:buClrTx/>
                        <a:buSzTx/>
                        <a:buFontTx/>
                        <a:buNone/>
                        <a:tabLst/>
                      </a:pPr>
                      <a:endParaRPr lang="ru-RU" altLang="ru-RU" sz="1000" b="0" u="none" kern="1200" dirty="0" smtClean="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tc>
                  <a:txBody>
                    <a:bodyPr/>
                    <a:lstStyle/>
                    <a:p>
                      <a:pPr marL="0" algn="l" defTabSz="914400" rtl="0" eaLnBrk="1" latinLnBrk="0" hangingPunct="1"/>
                      <a:r>
                        <a:rPr lang="ru-RU" sz="1000" b="1" u="sng" kern="1200" dirty="0" smtClean="0">
                          <a:solidFill>
                            <a:schemeClr val="tx2"/>
                          </a:solidFill>
                          <a:effectLst/>
                          <a:latin typeface="+mn-lt"/>
                          <a:ea typeface="+mn-ea"/>
                          <a:cs typeface="+mn-cs"/>
                        </a:rPr>
                        <a:t>МРСК Юга и ЮРГПУ(НПИ) готовят энергетиков будущего </a:t>
                      </a:r>
                    </a:p>
                    <a:p>
                      <a:pPr marL="0" algn="l" defTabSz="914400" rtl="0" eaLnBrk="1" latinLnBrk="0" hangingPunct="1"/>
                      <a:r>
                        <a:rPr lang="ru-RU" sz="1000" b="1" u="none" kern="1200" dirty="0" smtClean="0">
                          <a:solidFill>
                            <a:schemeClr val="tx1"/>
                          </a:solidFill>
                          <a:effectLst/>
                          <a:latin typeface="+mn-lt"/>
                          <a:ea typeface="+mn-ea"/>
                          <a:cs typeface="+mn-cs"/>
                        </a:rPr>
                        <a:t>Перспективы развития регионального распределительного сетевого комплекса и связанные с этим потребности в подготовке квалифицированных кадров обсудили на семинаре «Кибернетика энергетических систем» руководители ПАО «МРСК Юга» (входит в ГК «Россети») и ЮРГПУ(НПИ) им. Платова.</a:t>
                      </a:r>
                    </a:p>
                    <a:p>
                      <a:pPr marL="0" algn="l" defTabSz="914400" rtl="0" eaLnBrk="1" latinLnBrk="0" hangingPunct="1"/>
                      <a:endParaRPr lang="ru-RU" sz="1000" b="1" u="sng" kern="1200" dirty="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78392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26.10.2017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l" defTabSz="914400" rtl="0" eaLnBrk="1" latinLnBrk="0" hangingPunct="1"/>
                      <a:r>
                        <a:rPr lang="ru-RU" sz="1000" b="1" u="sng" kern="1200" dirty="0" smtClean="0">
                          <a:solidFill>
                            <a:schemeClr val="tx2"/>
                          </a:solidFill>
                          <a:effectLst/>
                          <a:latin typeface="+mn-lt"/>
                          <a:ea typeface="+mn-ea"/>
                          <a:cs typeface="+mn-cs"/>
                        </a:rPr>
                        <a:t>Учения, прошедшие в волгоградском филиале МРСК Юга, подтвердили готовность энергетиков к погодным сюрпризам</a:t>
                      </a:r>
                    </a:p>
                    <a:p>
                      <a:pPr marL="0" algn="l" defTabSz="914400" rtl="0" eaLnBrk="1" latinLnBrk="0" hangingPunct="1"/>
                      <a:r>
                        <a:rPr lang="ru-RU" sz="1000" b="1" u="none" kern="1200" dirty="0" smtClean="0">
                          <a:solidFill>
                            <a:schemeClr val="tx1"/>
                          </a:solidFill>
                          <a:effectLst/>
                          <a:latin typeface="+mn-lt"/>
                          <a:ea typeface="+mn-ea"/>
                          <a:cs typeface="+mn-cs"/>
                        </a:rPr>
                        <a:t>24 октября специалисты волгоградского филиала МРСК Юга (входит в группу компаний «Россети») в ходе командно-штабных учений отработали взаимодействие между структурными подразделениями компании, специалистами смежных сетевых организаций, территориальных подразделений МЧС России и органами исполнительной власти.</a:t>
                      </a:r>
                    </a:p>
                    <a:p>
                      <a:pPr marL="0" algn="l" defTabSz="914400" rtl="0" eaLnBrk="1" latinLnBrk="0" hangingPunct="1"/>
                      <a:endParaRPr lang="ru-RU" sz="1000" b="1" u="none" kern="1200" dirty="0" smtClean="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791997">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30.10.2017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l" defTabSz="914400" rtl="0" eaLnBrk="1" latinLnBrk="0" hangingPunct="1"/>
                      <a:r>
                        <a:rPr lang="ru-RU" altLang="ru-RU" sz="1000" b="1" u="sng" kern="1200" dirty="0" smtClean="0">
                          <a:solidFill>
                            <a:schemeClr val="tx2"/>
                          </a:solidFill>
                          <a:effectLst/>
                          <a:latin typeface="+mn-lt"/>
                          <a:ea typeface="+mn-ea"/>
                          <a:cs typeface="+mn-cs"/>
                        </a:rPr>
                        <a:t>В Ростове-на-Дону прошел VII Межрегиональный форум Совета молодежи МРСК Юга</a:t>
                      </a:r>
                    </a:p>
                    <a:p>
                      <a:pPr marL="0" algn="l" defTabSz="914400" rtl="0" eaLnBrk="1" latinLnBrk="0" hangingPunct="1"/>
                      <a:r>
                        <a:rPr lang="ru-RU" altLang="ru-RU" sz="1000" b="1" u="none" kern="1200" dirty="0" smtClean="0">
                          <a:solidFill>
                            <a:schemeClr val="tx1"/>
                          </a:solidFill>
                          <a:effectLst/>
                          <a:latin typeface="+mn-lt"/>
                          <a:ea typeface="+mn-ea"/>
                          <a:cs typeface="+mn-cs"/>
                        </a:rPr>
                        <a:t>В середине октября в г. Ростов-на-Дону прошел VII Межрегиональный форум Совета молодежи ПАО «МРСК Юга» (входит в группу компаний «Россети»), в котором приняли участие молодые специалисты филиалов, исполнительного аппарата и гости - студенты РГУПС. </a:t>
                      </a: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78392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09.11.2017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l" defTabSz="914400" rtl="0" eaLnBrk="1" latinLnBrk="0" hangingPunct="1">
                        <a:spcBef>
                          <a:spcPct val="20000"/>
                        </a:spcBef>
                      </a:pPr>
                      <a:r>
                        <a:rPr lang="ru-RU" altLang="ru-RU" sz="1000" b="1" u="sng" kern="1200" dirty="0" smtClean="0">
                          <a:solidFill>
                            <a:schemeClr val="tx2"/>
                          </a:solidFill>
                          <a:effectLst/>
                          <a:latin typeface="+mn-lt"/>
                          <a:ea typeface="+mn-ea"/>
                          <a:cs typeface="+mn-cs"/>
                        </a:rPr>
                        <a:t>МРСК Юга снизила дебиторскую задолженность на 400 млн рублей (2,5%) за 9 месяцев 2017г.</a:t>
                      </a:r>
                      <a:r>
                        <a:rPr lang="ru-RU" altLang="ru-RU" sz="1000" b="1" u="none" kern="1200" dirty="0" smtClean="0">
                          <a:solidFill>
                            <a:schemeClr val="tx1"/>
                          </a:solidFill>
                          <a:effectLst/>
                          <a:latin typeface="+mn-lt"/>
                          <a:ea typeface="+mn-ea"/>
                          <a:cs typeface="+mn-cs"/>
                        </a:rPr>
                        <a:t> </a:t>
                      </a:r>
                    </a:p>
                    <a:p>
                      <a:pPr marL="0" algn="l" defTabSz="914400" rtl="0" eaLnBrk="1" latinLnBrk="0" hangingPunct="1">
                        <a:spcBef>
                          <a:spcPct val="20000"/>
                        </a:spcBef>
                      </a:pPr>
                      <a:r>
                        <a:rPr lang="ru-RU" altLang="ru-RU" sz="1000" b="1" u="none" kern="1200" dirty="0" smtClean="0">
                          <a:solidFill>
                            <a:schemeClr val="tx1"/>
                          </a:solidFill>
                          <a:effectLst/>
                          <a:latin typeface="+mn-lt"/>
                          <a:ea typeface="+mn-ea"/>
                          <a:cs typeface="+mn-cs"/>
                        </a:rPr>
                        <a:t>На 400 млн рублей (2,5%) сократилась дебиторская задолженность ПАО «МРСК Юга» (входит в ГК «Россети») за 9 месяцев 2017 года. Положительная динамика обусловлена масштабной работой специалистов компании как по досудебному урегулированию, так и по отстаиванию интересов своих потребителей в судах. </a:t>
                      </a:r>
                    </a:p>
                    <a:p>
                      <a:pPr marL="0" algn="l" defTabSz="914400" rtl="0" eaLnBrk="1" latinLnBrk="0" hangingPunct="1">
                        <a:spcBef>
                          <a:spcPct val="20000"/>
                        </a:spcBef>
                      </a:pPr>
                      <a:endParaRPr lang="ru-RU" altLang="ru-RU" sz="1000" b="1" u="none" kern="1200" dirty="0" smtClean="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78392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14.11.2017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l" defTabSz="914400" rtl="0" eaLnBrk="1" latinLnBrk="0" hangingPunct="1">
                        <a:spcBef>
                          <a:spcPct val="20000"/>
                        </a:spcBef>
                      </a:pPr>
                      <a:r>
                        <a:rPr lang="ru-RU" altLang="ru-RU" sz="1000" b="1" u="sng" kern="1200" dirty="0" smtClean="0">
                          <a:solidFill>
                            <a:schemeClr val="tx2"/>
                          </a:solidFill>
                          <a:effectLst/>
                          <a:latin typeface="+mn-lt"/>
                          <a:ea typeface="+mn-ea"/>
                          <a:cs typeface="+mn-cs"/>
                        </a:rPr>
                        <a:t>В Ростовской области энергетики пресекли незаконное потребление электроэнергии общим объемом 23,4 млн кВт*ч</a:t>
                      </a:r>
                    </a:p>
                    <a:p>
                      <a:pPr marL="0" algn="l" defTabSz="914400" rtl="0" eaLnBrk="1" latinLnBrk="0" hangingPunct="1">
                        <a:spcBef>
                          <a:spcPct val="20000"/>
                        </a:spcBef>
                      </a:pPr>
                      <a:r>
                        <a:rPr lang="ru-RU" altLang="ru-RU" sz="1000" b="1" u="none" kern="1200" dirty="0" smtClean="0">
                          <a:solidFill>
                            <a:schemeClr val="tx1"/>
                          </a:solidFill>
                          <a:effectLst/>
                          <a:latin typeface="+mn-lt"/>
                          <a:ea typeface="+mn-ea"/>
                          <a:cs typeface="+mn-cs"/>
                        </a:rPr>
                        <a:t>За 9 месяцев 2017 года в Ростовской области энергетики ПАО «МРСК Юга» (входит в ГК «Россети») выявили и пресекли факты незаконного потребления электроэнергии общим объемом 23,4 млн кВт*ч. 21,2 млн кВт*ч уже возвращены в полезный отпуск</a:t>
                      </a:r>
                    </a:p>
                    <a:p>
                      <a:pPr marL="0" algn="l" defTabSz="914400" rtl="0" eaLnBrk="1" latinLnBrk="0" hangingPunct="1">
                        <a:spcBef>
                          <a:spcPct val="20000"/>
                        </a:spcBef>
                      </a:pPr>
                      <a:endParaRPr lang="ru-RU" altLang="ru-RU" sz="1000" b="1" u="none" kern="1200" dirty="0" smtClean="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78392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22.11.2017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l" defTabSz="914400" rtl="0" eaLnBrk="1" latinLnBrk="0" hangingPunct="1">
                        <a:spcBef>
                          <a:spcPct val="20000"/>
                        </a:spcBef>
                      </a:pPr>
                      <a:r>
                        <a:rPr lang="ru-RU" sz="1000" b="1" u="sng" kern="1200" dirty="0" smtClean="0">
                          <a:solidFill>
                            <a:schemeClr val="tx2"/>
                          </a:solidFill>
                          <a:effectLst/>
                          <a:latin typeface="+mn-lt"/>
                          <a:ea typeface="+mn-ea"/>
                          <a:cs typeface="+mn-cs"/>
                        </a:rPr>
                        <a:t>Свыше 100 социально-значимых объектов подключены к сети МРСК Юга</a:t>
                      </a:r>
                    </a:p>
                    <a:p>
                      <a:pPr marL="0" algn="l" defTabSz="914400" rtl="0" eaLnBrk="1" latinLnBrk="0" hangingPunct="1">
                        <a:spcBef>
                          <a:spcPct val="20000"/>
                        </a:spcBef>
                      </a:pPr>
                      <a:r>
                        <a:rPr lang="ru-RU" sz="1000" b="1" u="none" kern="1200" dirty="0" smtClean="0">
                          <a:solidFill>
                            <a:schemeClr val="tx1"/>
                          </a:solidFill>
                          <a:effectLst/>
                          <a:latin typeface="+mn-lt"/>
                          <a:ea typeface="+mn-ea"/>
                          <a:cs typeface="+mn-cs"/>
                        </a:rPr>
                        <a:t>Свыше 100 социально-значимых объектов (СЗО) подключены к распределительной сети  ПАО «МРСК Юга» с января по ноябрь во всех филиалах компании - Ростовской, Волгоградской, Астраханской областях и Республике Калмыкия. Общая мощность технологического присоединения составила 8,4 тысячи кВт. </a:t>
                      </a:r>
                    </a:p>
                    <a:p>
                      <a:pPr marL="0" algn="l" defTabSz="914400" rtl="0" eaLnBrk="1" latinLnBrk="0" hangingPunct="1">
                        <a:spcBef>
                          <a:spcPct val="20000"/>
                        </a:spcBef>
                      </a:pPr>
                      <a:endParaRPr lang="ru-RU" sz="1000" b="1" u="none" kern="1200" dirty="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10020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ru-RU" altLang="ru-RU" sz="1000" b="0" u="none" kern="1200" dirty="0" smtClean="0">
                          <a:solidFill>
                            <a:schemeClr val="tx1"/>
                          </a:solidFill>
                          <a:effectLst/>
                          <a:latin typeface="+mn-lt"/>
                          <a:ea typeface="+mn-ea"/>
                          <a:cs typeface="+mn-cs"/>
                        </a:rPr>
                        <a:t>24.11.2017</a:t>
                      </a:r>
                    </a:p>
                  </a:txBody>
                  <a:tcPr marL="68572" marR="68572" marT="0" marB="0" horzOverflow="overflow">
                    <a:lnL>
                      <a:noFill/>
                    </a:lnL>
                    <a:lnR>
                      <a:noFill/>
                    </a:lnR>
                    <a:lnT>
                      <a:noFill/>
                    </a:lnT>
                    <a:lnB>
                      <a:noFill/>
                    </a:lnB>
                    <a:lnTlToBr>
                      <a:noFill/>
                    </a:lnTlToBr>
                    <a:lnBlToTr>
                      <a:noFill/>
                    </a:lnBlToTr>
                    <a:noFill/>
                  </a:tcPr>
                </a:tc>
                <a:tc>
                  <a:txBody>
                    <a:bodyPr/>
                    <a:lstStyle/>
                    <a:p>
                      <a:pPr marL="0" algn="l" defTabSz="914400" rtl="0" eaLnBrk="1" latinLnBrk="0" hangingPunct="1">
                        <a:spcBef>
                          <a:spcPct val="20000"/>
                        </a:spcBef>
                      </a:pPr>
                      <a:r>
                        <a:rPr lang="ru-RU" sz="1000" b="1" u="sng" kern="1200" dirty="0" smtClean="0">
                          <a:solidFill>
                            <a:schemeClr val="tx2"/>
                          </a:solidFill>
                          <a:effectLst/>
                          <a:latin typeface="+mn-lt"/>
                          <a:ea typeface="+mn-ea"/>
                          <a:cs typeface="+mn-cs"/>
                        </a:rPr>
                        <a:t>Андрей Черезов проверил готовность </a:t>
                      </a:r>
                      <a:r>
                        <a:rPr lang="ru-RU" sz="1000" b="1" u="sng" kern="1200" dirty="0" err="1" smtClean="0">
                          <a:solidFill>
                            <a:schemeClr val="tx2"/>
                          </a:solidFill>
                          <a:effectLst/>
                          <a:latin typeface="+mn-lt"/>
                          <a:ea typeface="+mn-ea"/>
                          <a:cs typeface="+mn-cs"/>
                        </a:rPr>
                        <a:t>энергооборудования</a:t>
                      </a:r>
                      <a:r>
                        <a:rPr lang="ru-RU" sz="1000" b="1" u="sng" kern="1200" dirty="0" smtClean="0">
                          <a:solidFill>
                            <a:schemeClr val="tx2"/>
                          </a:solidFill>
                          <a:effectLst/>
                          <a:latin typeface="+mn-lt"/>
                          <a:ea typeface="+mn-ea"/>
                          <a:cs typeface="+mn-cs"/>
                        </a:rPr>
                        <a:t> МРСК Юга к началу эксплуатации нового аэропорта «Платов»</a:t>
                      </a:r>
                    </a:p>
                    <a:p>
                      <a:pPr marL="0" algn="l" defTabSz="914400" rtl="0" eaLnBrk="1" latinLnBrk="0" hangingPunct="1">
                        <a:spcBef>
                          <a:spcPct val="20000"/>
                        </a:spcBef>
                      </a:pPr>
                      <a:r>
                        <a:rPr lang="ru-RU" sz="1000" b="1" u="none" kern="1200" dirty="0" smtClean="0">
                          <a:solidFill>
                            <a:schemeClr val="tx1"/>
                          </a:solidFill>
                          <a:effectLst/>
                          <a:latin typeface="+mn-lt"/>
                          <a:ea typeface="+mn-ea"/>
                          <a:cs typeface="+mn-cs"/>
                        </a:rPr>
                        <a:t>Накануне начала эксплуатации нового аэропортового комплекса «Платов» заместитель министра энергетики Российской Федерации, заместитель руководителя Правительственной комиссии по обеспечению безопасности электроснабжения (федерального штаба) Андрей Черезов проинспектировал в Ростове-на-Дону работу подстанции АС-10, которая обеспечивает электроснабжение нового аэропорта «Платов», и ход работ по прокладке линии 110 </a:t>
                      </a:r>
                      <a:r>
                        <a:rPr lang="ru-RU" sz="1000" b="1" u="none" kern="1200" dirty="0" err="1" smtClean="0">
                          <a:solidFill>
                            <a:schemeClr val="tx1"/>
                          </a:solidFill>
                          <a:effectLst/>
                          <a:latin typeface="+mn-lt"/>
                          <a:ea typeface="+mn-ea"/>
                          <a:cs typeface="+mn-cs"/>
                        </a:rPr>
                        <a:t>кВ</a:t>
                      </a:r>
                      <a:r>
                        <a:rPr lang="ru-RU" sz="1000" b="1" u="none" kern="1200" dirty="0" smtClean="0">
                          <a:solidFill>
                            <a:schemeClr val="tx1"/>
                          </a:solidFill>
                          <a:effectLst/>
                          <a:latin typeface="+mn-lt"/>
                          <a:ea typeface="+mn-ea"/>
                          <a:cs typeface="+mn-cs"/>
                        </a:rPr>
                        <a:t> в Левобережной части города.</a:t>
                      </a:r>
                    </a:p>
                    <a:p>
                      <a:pPr marL="0" algn="l" defTabSz="914400" rtl="0" eaLnBrk="1" latinLnBrk="0" hangingPunct="1">
                        <a:spcBef>
                          <a:spcPct val="20000"/>
                        </a:spcBef>
                      </a:pPr>
                      <a:endParaRPr lang="ru-RU" sz="1000" b="1" u="none" kern="1200" dirty="0">
                        <a:solidFill>
                          <a:schemeClr val="tx1"/>
                        </a:solidFill>
                        <a:effectLst/>
                        <a:latin typeface="+mn-lt"/>
                        <a:ea typeface="+mn-ea"/>
                        <a:cs typeface="+mn-cs"/>
                      </a:endParaRPr>
                    </a:p>
                  </a:txBody>
                  <a:tcPr marL="68572" marR="68572" marT="0" marB="0" horzOverflow="overflow">
                    <a:lnL>
                      <a:noFill/>
                    </a:lnL>
                    <a:lnR>
                      <a:noFill/>
                    </a:lnR>
                    <a:lnT>
                      <a:noFill/>
                    </a:lnT>
                    <a:lnB>
                      <a:noFill/>
                    </a:lnB>
                    <a:lnTlToBr>
                      <a:noFill/>
                    </a:lnTlToBr>
                    <a:lnBlToTr>
                      <a:noFill/>
                    </a:lnBlToTr>
                    <a:noFill/>
                  </a:tcPr>
                </a:tc>
              </a:tr>
            </a:tbl>
          </a:graphicData>
        </a:graphic>
      </p:graphicFrame>
      <p:sp>
        <p:nvSpPr>
          <p:cNvPr id="8" name="Text Box 15"/>
          <p:cNvSpPr txBox="1">
            <a:spLocks noChangeArrowheads="1"/>
          </p:cNvSpPr>
          <p:nvPr/>
        </p:nvSpPr>
        <p:spPr bwMode="auto">
          <a:xfrm>
            <a:off x="4906602" y="18864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177248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7</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sp>
        <p:nvSpPr>
          <p:cNvPr id="4"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7</a:t>
            </a:r>
            <a:endParaRPr lang="ru-RU" altLang="ru-RU" sz="1400" dirty="0">
              <a:solidFill>
                <a:srgbClr val="002060"/>
              </a:solidFill>
              <a:latin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6"/>
          <p:cNvGraphicFramePr>
            <a:graphicFrameLocks noGrp="1"/>
          </p:cNvGraphicFramePr>
          <p:nvPr>
            <p:extLst>
              <p:ext uri="{D42A27DB-BD31-4B8C-83A1-F6EECF244321}">
                <p14:modId xmlns:p14="http://schemas.microsoft.com/office/powerpoint/2010/main" val="3219628249"/>
              </p:ext>
            </p:extLst>
          </p:nvPr>
        </p:nvGraphicFramePr>
        <p:xfrm>
          <a:off x="601082" y="643853"/>
          <a:ext cx="8061326" cy="5678303"/>
        </p:xfrm>
        <a:graphic>
          <a:graphicData uri="http://schemas.openxmlformats.org/drawingml/2006/table">
            <a:tbl>
              <a:tblPr/>
              <a:tblGrid>
                <a:gridCol w="812988">
                  <a:extLst>
                    <a:ext uri="{9D8B030D-6E8A-4147-A177-3AD203B41FA5}">
                      <a16:colId xmlns:a16="http://schemas.microsoft.com/office/drawing/2014/main" xmlns="" val="20000"/>
                    </a:ext>
                  </a:extLst>
                </a:gridCol>
                <a:gridCol w="7248338">
                  <a:extLst>
                    <a:ext uri="{9D8B030D-6E8A-4147-A177-3AD203B41FA5}">
                      <a16:colId xmlns:a16="http://schemas.microsoft.com/office/drawing/2014/main" xmlns="" val="20001"/>
                    </a:ext>
                  </a:extLst>
                </a:gridCol>
              </a:tblGrid>
              <a:tr h="10431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07.12.2017</a:t>
                      </a:r>
                    </a:p>
                  </a:txBody>
                  <a:tcPr marL="68572" marR="68572" marT="0" marB="0" horzOverflow="overflow">
                    <a:lnL>
                      <a:noFill/>
                    </a:lnL>
                    <a:lnR>
                      <a:noFill/>
                    </a:lnR>
                    <a:lnT>
                      <a:noFill/>
                    </a:lnT>
                    <a:lnB>
                      <a:noFill/>
                    </a:lnB>
                    <a:lnTlToBr>
                      <a:noFill/>
                    </a:lnTlToBr>
                    <a:lnBlToTr>
                      <a:noFill/>
                    </a:lnBlToTr>
                    <a:noFill/>
                  </a:tcPr>
                </a:tc>
                <a:tc>
                  <a:txBody>
                    <a:bodyPr/>
                    <a:lstStyle/>
                    <a:p>
                      <a:pPr algn="l"/>
                      <a:r>
                        <a:rPr lang="ru-RU" sz="900" b="1" u="sng" kern="1200" dirty="0" smtClean="0">
                          <a:solidFill>
                            <a:schemeClr val="tx2"/>
                          </a:solidFill>
                          <a:effectLst/>
                          <a:latin typeface="Arial" charset="0"/>
                          <a:ea typeface="+mn-ea"/>
                          <a:cs typeface="Arial" charset="0"/>
                        </a:rPr>
                        <a:t>МРСК Юга добилась от «Астраханской </a:t>
                      </a:r>
                      <a:r>
                        <a:rPr lang="ru-RU" sz="900" b="1" u="sng" kern="1200" dirty="0" err="1" smtClean="0">
                          <a:solidFill>
                            <a:schemeClr val="tx2"/>
                          </a:solidFill>
                          <a:effectLst/>
                          <a:latin typeface="Arial" charset="0"/>
                          <a:ea typeface="+mn-ea"/>
                          <a:cs typeface="Arial" charset="0"/>
                        </a:rPr>
                        <a:t>энергосбытовой</a:t>
                      </a:r>
                      <a:r>
                        <a:rPr lang="ru-RU" sz="900" b="1" u="sng" kern="1200" dirty="0" smtClean="0">
                          <a:solidFill>
                            <a:schemeClr val="tx2"/>
                          </a:solidFill>
                          <a:effectLst/>
                          <a:latin typeface="Arial" charset="0"/>
                          <a:ea typeface="+mn-ea"/>
                          <a:cs typeface="Arial" charset="0"/>
                        </a:rPr>
                        <a:t> компании» снижения долга на 259 млн рублей </a:t>
                      </a:r>
                    </a:p>
                    <a:p>
                      <a:pPr algn="l"/>
                      <a:r>
                        <a:rPr lang="ru-RU" sz="900" b="1" kern="1200" dirty="0" smtClean="0">
                          <a:solidFill>
                            <a:schemeClr val="tx1"/>
                          </a:solidFill>
                          <a:effectLst/>
                          <a:latin typeface="Arial" charset="0"/>
                          <a:ea typeface="+mn-ea"/>
                          <a:cs typeface="Arial" charset="0"/>
                        </a:rPr>
                        <a:t>ПАО «МРСК Юга» (входит в ГК «Россети») добилась от «Астраханской </a:t>
                      </a:r>
                      <a:r>
                        <a:rPr lang="ru-RU" sz="900" b="1" kern="1200" dirty="0" err="1" smtClean="0">
                          <a:solidFill>
                            <a:schemeClr val="tx1"/>
                          </a:solidFill>
                          <a:effectLst/>
                          <a:latin typeface="Arial" charset="0"/>
                          <a:ea typeface="+mn-ea"/>
                          <a:cs typeface="Arial" charset="0"/>
                        </a:rPr>
                        <a:t>энергосбытовой</a:t>
                      </a:r>
                      <a:r>
                        <a:rPr lang="ru-RU" sz="900" b="1" kern="1200" dirty="0" smtClean="0">
                          <a:solidFill>
                            <a:schemeClr val="tx1"/>
                          </a:solidFill>
                          <a:effectLst/>
                          <a:latin typeface="Arial" charset="0"/>
                          <a:ea typeface="+mn-ea"/>
                          <a:cs typeface="Arial" charset="0"/>
                        </a:rPr>
                        <a:t> компании» в ноябре снижения долга на 259 млн рублей. При этом гарантирующий поставщик в Ростовской области – «ТНС Энерго Ростов-на-Дону», нарушив взятые на себя обязательства, увеличил объем дебиторской задолженности в ноябре на 627 млн рублей. </a:t>
                      </a:r>
                    </a:p>
                    <a:p>
                      <a:pPr algn="l"/>
                      <a:r>
                        <a:rPr lang="ru-RU" sz="900" b="1" kern="1200" dirty="0" smtClean="0">
                          <a:solidFill>
                            <a:schemeClr val="tx1"/>
                          </a:solidFill>
                          <a:effectLst/>
                          <a:latin typeface="Arial" charset="0"/>
                          <a:ea typeface="+mn-ea"/>
                          <a:cs typeface="Arial" charset="0"/>
                        </a:rPr>
                        <a:t>Сегодня грубые нарушения договорных обязательств за услуги по передаче электроэнергии и накапливание многомиллионной задолженности перед сетевыми компаниями, является распространенным явлением среди </a:t>
                      </a:r>
                      <a:r>
                        <a:rPr lang="ru-RU" sz="900" b="1" kern="1200" dirty="0" err="1" smtClean="0">
                          <a:solidFill>
                            <a:schemeClr val="tx1"/>
                          </a:solidFill>
                          <a:effectLst/>
                          <a:latin typeface="Arial" charset="0"/>
                          <a:ea typeface="+mn-ea"/>
                          <a:cs typeface="Arial" charset="0"/>
                        </a:rPr>
                        <a:t>энергосбытовых</a:t>
                      </a:r>
                      <a:r>
                        <a:rPr lang="ru-RU" sz="900" b="1" kern="1200" dirty="0" smtClean="0">
                          <a:solidFill>
                            <a:schemeClr val="tx1"/>
                          </a:solidFill>
                          <a:effectLst/>
                          <a:latin typeface="Arial" charset="0"/>
                          <a:ea typeface="+mn-ea"/>
                          <a:cs typeface="Arial" charset="0"/>
                        </a:rPr>
                        <a:t> компаний.</a:t>
                      </a:r>
                    </a:p>
                    <a:p>
                      <a:pPr algn="l"/>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7041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11.12.2017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r>
                        <a:rPr lang="ru-RU" sz="900" b="1" u="sng" dirty="0" smtClean="0">
                          <a:solidFill>
                            <a:schemeClr val="tx2"/>
                          </a:solidFill>
                          <a:effectLst/>
                        </a:rPr>
                        <a:t>МРСК Юга подключила к электросети жилой дом для детей-сирот в ст. Боковской Ростовской области</a:t>
                      </a:r>
                    </a:p>
                    <a:p>
                      <a:r>
                        <a:rPr lang="ru-RU" sz="900" b="1" dirty="0" smtClean="0">
                          <a:effectLst/>
                        </a:rPr>
                        <a:t>Ростовский филиал ПАО «МРСК Юга» подключил к электросети жилой дом для детей-сирот в ст. Боковской Ростовской области. 16-ти квартирный дом предоставлен государством для расселения детей–сирот и детей, оставшихся без попечения родителей.</a:t>
                      </a:r>
                    </a:p>
                    <a:p>
                      <a:endParaRPr lang="ru-RU" sz="900" b="1" dirty="0" smtClean="0">
                        <a:effectLst/>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8345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11.12.2017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altLang="ru-RU" sz="900" b="1" u="sng" kern="1200" dirty="0" smtClean="0">
                          <a:solidFill>
                            <a:schemeClr val="tx2"/>
                          </a:solidFill>
                          <a:effectLst/>
                          <a:latin typeface="Arial" charset="0"/>
                          <a:ea typeface="+mn-ea"/>
                          <a:cs typeface="Arial" charset="0"/>
                        </a:rPr>
                        <a:t>МРСК Юга успешно прошла надзорный аудит интегрированной системы менеджмента</a:t>
                      </a:r>
                    </a:p>
                    <a:p>
                      <a:pPr algn="just"/>
                      <a:r>
                        <a:rPr lang="ru-RU" altLang="ru-RU" sz="900" b="1" kern="1200" dirty="0" smtClean="0">
                          <a:solidFill>
                            <a:schemeClr val="tx1"/>
                          </a:solidFill>
                          <a:effectLst/>
                          <a:latin typeface="Arial" charset="0"/>
                          <a:ea typeface="+mn-ea"/>
                          <a:cs typeface="Arial" charset="0"/>
                        </a:rPr>
                        <a:t>ПАО «МРСК Юга» (входит в группу компаний «Россети») в ходе надзорного аудита интегрированной системы менеджмента подтвердила соответствие осуществляемой деятельности требованиям международных стандартов качества (ISO 9001:2008), экологии (ISO 14001:2004), охраны здоровья и безопасности труда (OHSAS 18001:2007). Второй год подряд надзорный аудит пройден без замечаний о несоответствиях</a:t>
                      </a:r>
                    </a:p>
                    <a:p>
                      <a:pPr algn="just"/>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964958">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19.12.2017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altLang="ru-RU" sz="900" b="1" u="sng" kern="1200" dirty="0" smtClean="0">
                          <a:solidFill>
                            <a:schemeClr val="tx2"/>
                          </a:solidFill>
                          <a:effectLst/>
                          <a:latin typeface="Arial" charset="0"/>
                          <a:ea typeface="+mn-ea"/>
                          <a:cs typeface="Arial" charset="0"/>
                        </a:rPr>
                        <a:t>На фасаде здания «Волгоградэнерго» открыта мемориальная доска в память о легендарном энергетике Анатолии Ефимове</a:t>
                      </a:r>
                    </a:p>
                    <a:p>
                      <a:pPr marL="0" algn="just" defTabSz="914400" rtl="0" eaLnBrk="1" latinLnBrk="0" hangingPunct="1">
                        <a:spcBef>
                          <a:spcPct val="20000"/>
                        </a:spcBef>
                      </a:pPr>
                      <a:r>
                        <a:rPr lang="ru-RU" altLang="ru-RU" sz="900" b="1" kern="1200" dirty="0" smtClean="0">
                          <a:solidFill>
                            <a:schemeClr val="tx1"/>
                          </a:solidFill>
                          <a:effectLst/>
                          <a:latin typeface="Arial" charset="0"/>
                          <a:ea typeface="+mn-ea"/>
                          <a:cs typeface="Arial" charset="0"/>
                        </a:rPr>
                        <a:t>Накануне профессионального праздника – Дня энергетика, в Волгограде состоялось открытие мемориальной доски в память о выдающемся руководителе волгоградской энергосистемы - Анатолии Ивановиче Ефимове. Памятная доска появилась на отреставрированном фасаде здания Управления </a:t>
                      </a:r>
                      <a:r>
                        <a:rPr lang="ru-RU" altLang="ru-RU" sz="900" b="1" kern="1200" dirty="0" err="1" smtClean="0">
                          <a:solidFill>
                            <a:schemeClr val="tx1"/>
                          </a:solidFill>
                          <a:effectLst/>
                          <a:latin typeface="Arial" charset="0"/>
                          <a:ea typeface="+mn-ea"/>
                          <a:cs typeface="Arial" charset="0"/>
                        </a:rPr>
                        <a:t>Гидростроя</a:t>
                      </a:r>
                      <a:r>
                        <a:rPr lang="ru-RU" altLang="ru-RU" sz="900" b="1" kern="1200" dirty="0" smtClean="0">
                          <a:solidFill>
                            <a:schemeClr val="tx1"/>
                          </a:solidFill>
                          <a:effectLst/>
                          <a:latin typeface="Arial" charset="0"/>
                          <a:ea typeface="+mn-ea"/>
                          <a:cs typeface="Arial" charset="0"/>
                        </a:rPr>
                        <a:t>, в котором ныне располагается волгоградский филиал компании МРСК Юга (входит к группу компаний «Россети). </a:t>
                      </a:r>
                    </a:p>
                    <a:p>
                      <a:pPr marL="0" algn="just" defTabSz="914400" rtl="0" eaLnBrk="1" latinLnBrk="0" hangingPunct="1">
                        <a:spcBef>
                          <a:spcPct val="20000"/>
                        </a:spcBef>
                      </a:pP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8345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20.12.2017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altLang="ru-RU" sz="900" b="1" u="sng" kern="1200" dirty="0" smtClean="0">
                          <a:solidFill>
                            <a:schemeClr val="tx2"/>
                          </a:solidFill>
                          <a:effectLst/>
                          <a:latin typeface="Arial" charset="0"/>
                          <a:ea typeface="+mn-ea"/>
                          <a:cs typeface="Arial" charset="0"/>
                        </a:rPr>
                        <a:t>В 2,5 раза увеличился объем выявленного незаконного потребления электроэнергии в филиалах МРСК Юга</a:t>
                      </a:r>
                    </a:p>
                    <a:p>
                      <a:pPr marL="0" algn="just" defTabSz="914400" rtl="0" eaLnBrk="1" latinLnBrk="0" hangingPunct="1">
                        <a:spcBef>
                          <a:spcPct val="20000"/>
                        </a:spcBef>
                      </a:pPr>
                      <a:r>
                        <a:rPr lang="ru-RU" altLang="ru-RU" sz="900" b="1" kern="1200" dirty="0" smtClean="0">
                          <a:solidFill>
                            <a:schemeClr val="tx1"/>
                          </a:solidFill>
                          <a:effectLst/>
                          <a:latin typeface="Arial" charset="0"/>
                          <a:ea typeface="+mn-ea"/>
                          <a:cs typeface="Arial" charset="0"/>
                        </a:rPr>
                        <a:t>В 2,5 раза по отношению к аналогичному периоду 2016 года увеличился объем выявленного незаконного потребления электроэнергии в зоне ответственности филиалов ПАО «МРСК Юга» (входит в ГК «Россети») с января по ноябрь 2017 года. Он составил 320 млн кВт*ч, из которых 99% приходится на </a:t>
                      </a:r>
                      <a:r>
                        <a:rPr lang="ru-RU" altLang="ru-RU" sz="900" b="1" kern="1200" dirty="0" err="1" smtClean="0">
                          <a:solidFill>
                            <a:schemeClr val="tx1"/>
                          </a:solidFill>
                          <a:effectLst/>
                          <a:latin typeface="Arial" charset="0"/>
                          <a:ea typeface="+mn-ea"/>
                          <a:cs typeface="Arial" charset="0"/>
                        </a:rPr>
                        <a:t>безучетное</a:t>
                      </a:r>
                      <a:r>
                        <a:rPr lang="ru-RU" altLang="ru-RU" sz="900" b="1" kern="1200" dirty="0" smtClean="0">
                          <a:solidFill>
                            <a:schemeClr val="tx1"/>
                          </a:solidFill>
                          <a:effectLst/>
                          <a:latin typeface="Arial" charset="0"/>
                          <a:ea typeface="+mn-ea"/>
                          <a:cs typeface="Arial" charset="0"/>
                        </a:rPr>
                        <a:t> потребление. Ущерб компании, который нарушителям предстоит компенсировать, составил 720 млн рублей.</a:t>
                      </a:r>
                    </a:p>
                    <a:p>
                      <a:pPr marL="0" algn="just" defTabSz="914400" rtl="0" eaLnBrk="1" latinLnBrk="0" hangingPunct="1">
                        <a:spcBef>
                          <a:spcPct val="20000"/>
                        </a:spcBef>
                      </a:pP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704159">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mj-lt"/>
                          <a:cs typeface="Times New Roman" pitchFamily="18" charset="0"/>
                        </a:rPr>
                        <a:t>29.12.2017</a:t>
                      </a: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900" b="1" u="sng" kern="1200" dirty="0" smtClean="0">
                          <a:solidFill>
                            <a:schemeClr val="tx2"/>
                          </a:solidFill>
                          <a:effectLst/>
                          <a:latin typeface="Arial" charset="0"/>
                          <a:ea typeface="+mn-ea"/>
                          <a:cs typeface="Arial" charset="0"/>
                        </a:rPr>
                        <a:t>МРСК Юга полностью заменила ЛЭП в </a:t>
                      </a:r>
                      <a:r>
                        <a:rPr lang="ru-RU" sz="900" b="1" u="sng" kern="1200" dirty="0" err="1" smtClean="0">
                          <a:solidFill>
                            <a:schemeClr val="tx2"/>
                          </a:solidFill>
                          <a:effectLst/>
                          <a:latin typeface="Arial" charset="0"/>
                          <a:ea typeface="+mn-ea"/>
                          <a:cs typeface="Arial" charset="0"/>
                        </a:rPr>
                        <a:t>п.Кетченеры</a:t>
                      </a:r>
                      <a:r>
                        <a:rPr lang="ru-RU" sz="900" b="1" u="sng" kern="1200" dirty="0" smtClean="0">
                          <a:solidFill>
                            <a:schemeClr val="tx2"/>
                          </a:solidFill>
                          <a:effectLst/>
                          <a:latin typeface="Arial" charset="0"/>
                          <a:ea typeface="+mn-ea"/>
                          <a:cs typeface="Arial" charset="0"/>
                        </a:rPr>
                        <a:t> Республики Калмыкия</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29 декабря 2017 года энергетики калмыцкого филиала ПАО «МРСК Юга» (входит в группу компаний «Россети») завершили работы по реконструкции распределительных сетей в п. </a:t>
                      </a:r>
                      <a:r>
                        <a:rPr lang="ru-RU" sz="900" b="1" kern="1200" dirty="0" err="1" smtClean="0">
                          <a:solidFill>
                            <a:schemeClr val="tx1"/>
                          </a:solidFill>
                          <a:effectLst/>
                          <a:latin typeface="Arial" charset="0"/>
                          <a:ea typeface="+mn-ea"/>
                          <a:cs typeface="Arial" charset="0"/>
                        </a:rPr>
                        <a:t>Кетченеры</a:t>
                      </a:r>
                      <a:r>
                        <a:rPr lang="ru-RU" sz="900" b="1" kern="1200" dirty="0" smtClean="0">
                          <a:solidFill>
                            <a:schemeClr val="tx1"/>
                          </a:solidFill>
                          <a:effectLst/>
                          <a:latin typeface="Arial" charset="0"/>
                          <a:ea typeface="+mn-ea"/>
                          <a:cs typeface="Arial" charset="0"/>
                        </a:rPr>
                        <a:t> с заменой оголенного провода ВЛ-0,4 </a:t>
                      </a:r>
                      <a:r>
                        <a:rPr lang="ru-RU" sz="900" b="1" kern="1200" dirty="0" err="1" smtClean="0">
                          <a:solidFill>
                            <a:schemeClr val="tx1"/>
                          </a:solidFill>
                          <a:effectLst/>
                          <a:latin typeface="Arial" charset="0"/>
                          <a:ea typeface="+mn-ea"/>
                          <a:cs typeface="Arial" charset="0"/>
                        </a:rPr>
                        <a:t>кВ</a:t>
                      </a:r>
                      <a:r>
                        <a:rPr lang="ru-RU" sz="900" b="1" kern="1200" dirty="0" smtClean="0">
                          <a:solidFill>
                            <a:schemeClr val="tx1"/>
                          </a:solidFill>
                          <a:effectLst/>
                          <a:latin typeface="Arial" charset="0"/>
                          <a:ea typeface="+mn-ea"/>
                          <a:cs typeface="Arial" charset="0"/>
                        </a:rPr>
                        <a:t> на самонесущий изолированный провод (СИП). </a:t>
                      </a:r>
                    </a:p>
                    <a:p>
                      <a:pPr marL="0" algn="just" defTabSz="914400" rtl="0" eaLnBrk="1" latinLnBrk="0" hangingPunct="1">
                        <a:spcBef>
                          <a:spcPct val="20000"/>
                        </a:spcBef>
                      </a:pP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329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marL="0" algn="just" defTabSz="914400" rtl="0" eaLnBrk="1" latinLnBrk="0" hangingPunct="1">
                        <a:spcBef>
                          <a:spcPct val="20000"/>
                        </a:spcBef>
                      </a:pP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tr>
            </a:tbl>
          </a:graphicData>
        </a:graphic>
      </p:graphicFrame>
      <p:sp>
        <p:nvSpPr>
          <p:cNvPr id="8" name="Text Box 15"/>
          <p:cNvSpPr txBox="1">
            <a:spLocks noChangeArrowheads="1"/>
          </p:cNvSpPr>
          <p:nvPr/>
        </p:nvSpPr>
        <p:spPr bwMode="auto">
          <a:xfrm>
            <a:off x="4872430" y="245616"/>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264182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8</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572000" y="381000"/>
            <a:ext cx="432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ru-RU" sz="16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СТРУКТУРА АКЦИОНЕРНОГО КАПИТАЛА</a:t>
            </a:r>
          </a:p>
        </p:txBody>
      </p:sp>
      <p:sp>
        <p:nvSpPr>
          <p:cNvPr id="10" name="Rectangle 6"/>
          <p:cNvSpPr>
            <a:spLocks noChangeArrowheads="1"/>
          </p:cNvSpPr>
          <p:nvPr/>
        </p:nvSpPr>
        <p:spPr bwMode="auto">
          <a:xfrm>
            <a:off x="332621" y="748815"/>
            <a:ext cx="87137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300" dirty="0"/>
              <a:t>Уставный капитал ПАО «МРСК Юга» составляет </a:t>
            </a:r>
            <a:r>
              <a:rPr lang="ru-RU" altLang="ru-RU" sz="1300" b="1" dirty="0"/>
              <a:t>6 117 813 941,7</a:t>
            </a:r>
            <a:r>
              <a:rPr lang="ru-RU" altLang="ru-RU" sz="1300" dirty="0"/>
              <a:t> руб. и разделен на </a:t>
            </a:r>
            <a:r>
              <a:rPr lang="ru-RU" altLang="ru-RU" sz="1300" b="1" dirty="0"/>
              <a:t>61 178 139 417 </a:t>
            </a:r>
            <a:r>
              <a:rPr lang="ru-RU" altLang="ru-RU" sz="1300" dirty="0"/>
              <a:t>обыкновенных именных бездокументарных акций номинальной стоимостью </a:t>
            </a:r>
            <a:r>
              <a:rPr lang="ru-RU" altLang="ru-RU" sz="1300" b="1" dirty="0"/>
              <a:t>0,1</a:t>
            </a:r>
            <a:r>
              <a:rPr lang="ru-RU" altLang="ru-RU" sz="1300" dirty="0"/>
              <a:t> руб</a:t>
            </a:r>
            <a:r>
              <a:rPr lang="ru-RU" altLang="ru-RU" sz="1300" dirty="0" smtClean="0"/>
              <a:t>.</a:t>
            </a:r>
          </a:p>
          <a:p>
            <a:pPr algn="ctr" eaLnBrk="1" hangingPunct="1">
              <a:spcBef>
                <a:spcPct val="0"/>
              </a:spcBef>
              <a:buFontTx/>
              <a:buNone/>
            </a:pPr>
            <a:r>
              <a:rPr lang="ru-RU" altLang="ru-RU" sz="1300" dirty="0" smtClean="0"/>
              <a:t>Обществом размещено 69 039 057 177 обыкновенных именных бездокументарных акций номинальной стоимостью 0,1 руб.</a:t>
            </a:r>
            <a:endParaRPr lang="ru-RU" altLang="ru-RU" sz="1300" dirty="0"/>
          </a:p>
        </p:txBody>
      </p:sp>
      <p:sp>
        <p:nvSpPr>
          <p:cNvPr id="11" name="Rectangle 7"/>
          <p:cNvSpPr>
            <a:spLocks noChangeArrowheads="1"/>
          </p:cNvSpPr>
          <p:nvPr/>
        </p:nvSpPr>
        <p:spPr bwMode="auto">
          <a:xfrm>
            <a:off x="1362581" y="1736283"/>
            <a:ext cx="65383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300" b="1" dirty="0"/>
              <a:t>Статистическая информация об акционерах ПАО «МРСК Юга» на </a:t>
            </a:r>
            <a:r>
              <a:rPr lang="ru-RU" altLang="ru-RU" sz="1300" b="1" dirty="0" smtClean="0"/>
              <a:t>31.12.2017 </a:t>
            </a:r>
            <a:endParaRPr lang="ru-RU" altLang="ru-RU" sz="1300" b="1" dirty="0" smtClean="0"/>
          </a:p>
          <a:p>
            <a:pPr algn="ctr" eaLnBrk="1" hangingPunct="1">
              <a:spcBef>
                <a:spcPct val="0"/>
              </a:spcBef>
              <a:buFontTx/>
              <a:buNone/>
            </a:pPr>
            <a:r>
              <a:rPr lang="ru-RU" altLang="ru-RU" sz="1300" b="1" dirty="0" smtClean="0"/>
              <a:t>от количества размещенных акций ПАО «МРСК Юга»</a:t>
            </a:r>
            <a:endParaRPr lang="ru-RU" altLang="ru-RU" sz="1300" b="1" dirty="0"/>
          </a:p>
        </p:txBody>
      </p:sp>
      <p:graphicFrame>
        <p:nvGraphicFramePr>
          <p:cNvPr id="12" name="Group 493"/>
          <p:cNvGraphicFramePr>
            <a:graphicFrameLocks/>
          </p:cNvGraphicFramePr>
          <p:nvPr>
            <p:extLst>
              <p:ext uri="{D42A27DB-BD31-4B8C-83A1-F6EECF244321}">
                <p14:modId xmlns:p14="http://schemas.microsoft.com/office/powerpoint/2010/main" val="2766149995"/>
              </p:ext>
            </p:extLst>
          </p:nvPr>
        </p:nvGraphicFramePr>
        <p:xfrm>
          <a:off x="508040" y="2459884"/>
          <a:ext cx="8362950" cy="3109597"/>
        </p:xfrm>
        <a:graphic>
          <a:graphicData uri="http://schemas.openxmlformats.org/drawingml/2006/table">
            <a:tbl>
              <a:tblPr/>
              <a:tblGrid>
                <a:gridCol w="2527300">
                  <a:extLst>
                    <a:ext uri="{9D8B030D-6E8A-4147-A177-3AD203B41FA5}">
                      <a16:colId xmlns:a16="http://schemas.microsoft.com/office/drawing/2014/main" xmlns="" val="20000"/>
                    </a:ext>
                  </a:extLst>
                </a:gridCol>
                <a:gridCol w="1893887">
                  <a:extLst>
                    <a:ext uri="{9D8B030D-6E8A-4147-A177-3AD203B41FA5}">
                      <a16:colId xmlns:a16="http://schemas.microsoft.com/office/drawing/2014/main" xmlns="" val="20001"/>
                    </a:ext>
                  </a:extLst>
                </a:gridCol>
                <a:gridCol w="2206625">
                  <a:extLst>
                    <a:ext uri="{9D8B030D-6E8A-4147-A177-3AD203B41FA5}">
                      <a16:colId xmlns:a16="http://schemas.microsoft.com/office/drawing/2014/main" xmlns="" val="20002"/>
                    </a:ext>
                  </a:extLst>
                </a:gridCol>
                <a:gridCol w="1735138">
                  <a:extLst>
                    <a:ext uri="{9D8B030D-6E8A-4147-A177-3AD203B41FA5}">
                      <a16:colId xmlns:a16="http://schemas.microsoft.com/office/drawing/2014/main" xmlns="" val="20003"/>
                    </a:ext>
                  </a:extLst>
                </a:gridCol>
              </a:tblGrid>
              <a:tr h="647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Tahoma" panose="020B0604030504040204" pitchFamily="34" charset="0"/>
                          <a:cs typeface="Times New Roman" panose="02020603050405020304" pitchFamily="18" charset="0"/>
                        </a:rPr>
                        <a:t> </a:t>
                      </a:r>
                      <a:r>
                        <a:rPr kumimoji="0" lang="ru-RU" altLang="ru-RU" sz="900" b="1" i="0" u="none" strike="noStrike" cap="none" normalizeH="0" baseline="0" dirty="0" smtClean="0">
                          <a:ln>
                            <a:noFill/>
                          </a:ln>
                          <a:solidFill>
                            <a:srgbClr val="FFFFFF"/>
                          </a:solidFill>
                          <a:effectLst/>
                          <a:latin typeface="Tahoma" panose="020B0604030504040204" pitchFamily="34" charset="0"/>
                          <a:cs typeface="Times New Roman" panose="02020603050405020304" pitchFamily="18" charset="0"/>
                        </a:rPr>
                        <a:t>Тип держателя акций</a:t>
                      </a:r>
                      <a:endParaRPr kumimoji="0" lang="ru-RU" altLang="ru-RU"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Количество акционеров Общества</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Количество акций, шт.</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Доля в уставном капитале,%</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xmlns="" val="10000"/>
                  </a:ext>
                </a:extLst>
              </a:tr>
              <a:tr h="363538">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Владельцы - физические лица</a:t>
                      </a: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9141</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1 419 265 850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2,05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1"/>
                  </a:ext>
                </a:extLst>
              </a:tr>
              <a:tr h="246063">
                <a:tc>
                  <a:txBody>
                    <a:bodyPr/>
                    <a:lstStyle/>
                    <a:p>
                      <a:pPr>
                        <a:lnSpc>
                          <a:spcPct val="107000"/>
                        </a:lnSpc>
                        <a:spcAft>
                          <a:spcPts val="0"/>
                        </a:spcAft>
                      </a:pPr>
                      <a:r>
                        <a:rPr lang="ru-RU" sz="1200" i="1" dirty="0">
                          <a:solidFill>
                            <a:srgbClr val="313131"/>
                          </a:solidFill>
                          <a:effectLst/>
                          <a:latin typeface="Roboto Condensed"/>
                          <a:ea typeface="Times New Roman" panose="02020603050405020304" pitchFamily="18" charset="0"/>
                          <a:cs typeface="Times New Roman" panose="02020603050405020304" pitchFamily="18" charset="0"/>
                        </a:rPr>
                        <a:t> в том числе нерезиденты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 39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10 511 352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0,015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14325">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Владельцы -юридические лица</a:t>
                      </a: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92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r>
                        <a:rPr lang="ru-RU" sz="1200" b="1">
                          <a:solidFill>
                            <a:srgbClr val="313131"/>
                          </a:solidFill>
                          <a:effectLst/>
                          <a:latin typeface="Roboto Condensed"/>
                          <a:ea typeface="Times New Roman" panose="02020603050405020304" pitchFamily="18" charset="0"/>
                          <a:cs typeface="Times New Roman" panose="02020603050405020304" pitchFamily="18" charset="0"/>
                        </a:rPr>
                        <a:t>67 614 547 501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97,94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244475">
                <a:tc>
                  <a:txBody>
                    <a:bodyPr/>
                    <a:lstStyle/>
                    <a:p>
                      <a:pPr>
                        <a:lnSpc>
                          <a:spcPct val="107000"/>
                        </a:lnSpc>
                        <a:spcAft>
                          <a:spcPts val="0"/>
                        </a:spcAft>
                      </a:pPr>
                      <a:r>
                        <a:rPr lang="ru-RU" sz="1200" i="1">
                          <a:solidFill>
                            <a:srgbClr val="313131"/>
                          </a:solidFill>
                          <a:effectLst/>
                          <a:latin typeface="Roboto Condensed"/>
                          <a:ea typeface="Times New Roman" panose="02020603050405020304" pitchFamily="18" charset="0"/>
                          <a:cs typeface="Times New Roman" panose="02020603050405020304" pitchFamily="18" charset="0"/>
                        </a:rPr>
                        <a:t> в том числе нерезиденты</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10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14 679 891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0,021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44488">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Государство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1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69 125 536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a:solidFill>
                            <a:srgbClr val="313131"/>
                          </a:solidFill>
                          <a:effectLst/>
                          <a:latin typeface="Roboto Condensed"/>
                          <a:ea typeface="Times New Roman" panose="02020603050405020304" pitchFamily="18" charset="0"/>
                          <a:cs typeface="Times New Roman" panose="02020603050405020304" pitchFamily="18" charset="0"/>
                        </a:rPr>
                        <a:t>0,1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360363">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Счета неустановленных лиц</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1</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5 243 826</a:t>
                      </a: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0,01</a:t>
                      </a: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14325">
                <a:tc>
                  <a:txBody>
                    <a:bodyPr/>
                    <a:lstStyle/>
                    <a:p>
                      <a:pPr>
                        <a:lnSpc>
                          <a:spcPct val="107000"/>
                        </a:lnSpc>
                        <a:spcAft>
                          <a:spcPts val="800"/>
                        </a:spcAft>
                      </a:pPr>
                      <a:r>
                        <a:rPr lang="ru-RU" sz="1200" b="1" u="sng">
                          <a:solidFill>
                            <a:srgbClr val="313131"/>
                          </a:solidFill>
                          <a:effectLst/>
                          <a:latin typeface="Roboto Condensed"/>
                          <a:ea typeface="Times New Roman" panose="02020603050405020304" pitchFamily="18" charset="0"/>
                          <a:cs typeface="Times New Roman" panose="02020603050405020304" pitchFamily="18" charset="0"/>
                        </a:rPr>
                        <a:t>ВСЕГО:</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9234</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a:solidFill>
                            <a:srgbClr val="313131"/>
                          </a:solidFill>
                          <a:effectLst/>
                          <a:latin typeface="Roboto Condensed"/>
                          <a:ea typeface="Times New Roman" panose="02020603050405020304" pitchFamily="18" charset="0"/>
                          <a:cs typeface="Times New Roman" panose="02020603050405020304" pitchFamily="18" charset="0"/>
                        </a:rPr>
                        <a:t>69 039 057 177</a:t>
                      </a:r>
                      <a:r>
                        <a:rPr lang="ru-RU" sz="12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nSpc>
                          <a:spcPct val="107000"/>
                        </a:lnSpc>
                        <a:spcAft>
                          <a:spcPts val="0"/>
                        </a:spcAft>
                      </a:pPr>
                      <a:r>
                        <a:rPr lang="ru-RU" sz="1200" b="1" dirty="0">
                          <a:solidFill>
                            <a:srgbClr val="313131"/>
                          </a:solidFill>
                          <a:effectLst/>
                          <a:latin typeface="Roboto Condensed"/>
                          <a:ea typeface="Times New Roman" panose="02020603050405020304" pitchFamily="18" charset="0"/>
                          <a:cs typeface="Times New Roman" panose="02020603050405020304" pitchFamily="18" charset="0"/>
                        </a:rPr>
                        <a:t>100</a:t>
                      </a:r>
                      <a:r>
                        <a:rPr lang="ru-RU" sz="12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r h="2381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xmlns="" val="10008"/>
                  </a:ext>
                </a:extLst>
              </a:tr>
            </a:tbl>
          </a:graphicData>
        </a:graphic>
      </p:graphicFrame>
      <p:sp>
        <p:nvSpPr>
          <p:cNvPr id="13"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8</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41004959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9</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4572000" y="381000"/>
            <a:ext cx="432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СТРУКТУРА АКЦИОНЕРНОГО КАПИТАЛА</a:t>
            </a: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9</a:t>
            </a:r>
            <a:endParaRPr lang="ru-RU" altLang="ru-RU" sz="1400" dirty="0">
              <a:solidFill>
                <a:srgbClr val="002060"/>
              </a:solidFill>
              <a:latin typeface="Arial" panose="020B0604020202020204" pitchFamily="34" charset="0"/>
            </a:endParaRPr>
          </a:p>
        </p:txBody>
      </p:sp>
      <p:graphicFrame>
        <p:nvGraphicFramePr>
          <p:cNvPr id="10" name="Диаграмма 9"/>
          <p:cNvGraphicFramePr/>
          <p:nvPr>
            <p:extLst>
              <p:ext uri="{D42A27DB-BD31-4B8C-83A1-F6EECF244321}">
                <p14:modId xmlns:p14="http://schemas.microsoft.com/office/powerpoint/2010/main" val="3122857610"/>
              </p:ext>
            </p:extLst>
          </p:nvPr>
        </p:nvGraphicFramePr>
        <p:xfrm>
          <a:off x="1752600" y="1519237"/>
          <a:ext cx="5638800" cy="3819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2669958"/>
      </p:ext>
    </p:extLst>
  </p:cSld>
  <p:clrMapOvr>
    <a:masterClrMapping/>
  </p:clrMapOvr>
  <p:transition>
    <p:fade/>
  </p:transition>
</p:sld>
</file>

<file path=ppt/theme/theme1.xml><?xml version="1.0" encoding="utf-8"?>
<a:theme xmlns:a="http://schemas.openxmlformats.org/drawingml/2006/main" name="1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9362</Words>
  <Application>Microsoft Office PowerPoint</Application>
  <PresentationFormat>Экран (4:3)</PresentationFormat>
  <Paragraphs>1761</Paragraphs>
  <Slides>36</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3</vt:i4>
      </vt:variant>
      <vt:variant>
        <vt:lpstr>Заголовки слайдов</vt:lpstr>
      </vt:variant>
      <vt:variant>
        <vt:i4>36</vt:i4>
      </vt:variant>
    </vt:vector>
  </HeadingPairs>
  <TitlesOfParts>
    <vt:vector size="47" baseType="lpstr">
      <vt:lpstr>Arial Unicode MS</vt:lpstr>
      <vt:lpstr>Arial</vt:lpstr>
      <vt:lpstr>Calibri</vt:lpstr>
      <vt:lpstr>Courier New</vt:lpstr>
      <vt:lpstr>Roboto Condensed</vt:lpstr>
      <vt:lpstr>Tahoma</vt:lpstr>
      <vt:lpstr>Times New Roman</vt:lpstr>
      <vt:lpstr>11_Специальное оформление</vt:lpstr>
      <vt:lpstr>Лист</vt:lpstr>
      <vt:lpstr>Диаграмма</vt:lpstr>
      <vt:lpstr>Лист Microsoft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Киселев Александр Петрович</dc:creator>
  <cp:lastModifiedBy>Казак Наталья Васильевна</cp:lastModifiedBy>
  <cp:revision>46</cp:revision>
  <dcterms:created xsi:type="dcterms:W3CDTF">2016-08-24T12:57:42Z</dcterms:created>
  <dcterms:modified xsi:type="dcterms:W3CDTF">2018-03-16T08:55:19Z</dcterms:modified>
</cp:coreProperties>
</file>